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48"/>
  </p:notesMasterIdLst>
  <p:sldIdLst>
    <p:sldId id="256" r:id="rId2"/>
    <p:sldId id="257" r:id="rId3"/>
    <p:sldId id="260" r:id="rId4"/>
    <p:sldId id="262" r:id="rId5"/>
    <p:sldId id="263" r:id="rId6"/>
    <p:sldId id="264" r:id="rId7"/>
    <p:sldId id="265" r:id="rId8"/>
    <p:sldId id="266" r:id="rId9"/>
    <p:sldId id="267" r:id="rId10"/>
    <p:sldId id="268" r:id="rId11"/>
    <p:sldId id="269" r:id="rId12"/>
    <p:sldId id="270" r:id="rId13"/>
    <p:sldId id="302" r:id="rId14"/>
    <p:sldId id="303" r:id="rId15"/>
    <p:sldId id="271" r:id="rId16"/>
    <p:sldId id="273" r:id="rId17"/>
    <p:sldId id="274" r:id="rId18"/>
    <p:sldId id="275" r:id="rId19"/>
    <p:sldId id="276" r:id="rId20"/>
    <p:sldId id="277" r:id="rId21"/>
    <p:sldId id="279" r:id="rId22"/>
    <p:sldId id="278"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304" r:id="rId36"/>
    <p:sldId id="292" r:id="rId37"/>
    <p:sldId id="294" r:id="rId38"/>
    <p:sldId id="305" r:id="rId39"/>
    <p:sldId id="295" r:id="rId40"/>
    <p:sldId id="296" r:id="rId41"/>
    <p:sldId id="297" r:id="rId42"/>
    <p:sldId id="298" r:id="rId43"/>
    <p:sldId id="299" r:id="rId44"/>
    <p:sldId id="300" r:id="rId45"/>
    <p:sldId id="301" r:id="rId46"/>
    <p:sldId id="258"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8640"/>
    <p:restoredTop sz="80476"/>
  </p:normalViewPr>
  <p:slideViewPr>
    <p:cSldViewPr snapToGrid="0" snapToObjects="1">
      <p:cViewPr varScale="1">
        <p:scale>
          <a:sx n="78" d="100"/>
          <a:sy n="78" d="100"/>
        </p:scale>
        <p:origin x="192" y="6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tiff>
</file>

<file path=ppt/media/image11.png>
</file>

<file path=ppt/media/image12.png>
</file>

<file path=ppt/media/image13.png>
</file>

<file path=ppt/media/image14.png>
</file>

<file path=ppt/media/image15.png>
</file>

<file path=ppt/media/image2.jpe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EAE423-25D9-A040-9086-7EFCE620D35D}" type="datetimeFigureOut">
              <a:rPr lang="en-US" smtClean="0"/>
              <a:t>2/12/23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1EF36A-4186-2643-B0EB-B06B50C1DAA3}" type="slidenum">
              <a:rPr lang="en-US" smtClean="0"/>
              <a:t>‹#›</a:t>
            </a:fld>
            <a:endParaRPr lang="en-US"/>
          </a:p>
        </p:txBody>
      </p:sp>
    </p:spTree>
    <p:extLst>
      <p:ext uri="{BB962C8B-B14F-4D97-AF65-F5344CB8AC3E}">
        <p14:creationId xmlns:p14="http://schemas.microsoft.com/office/powerpoint/2010/main" val="274543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watch out, there’s a little bit of a content warning on the next slide for anyone who loves giraffes.</a:t>
            </a:r>
          </a:p>
        </p:txBody>
      </p:sp>
      <p:sp>
        <p:nvSpPr>
          <p:cNvPr id="4" name="Slide Number Placeholder 3"/>
          <p:cNvSpPr>
            <a:spLocks noGrp="1"/>
          </p:cNvSpPr>
          <p:nvPr>
            <p:ph type="sldNum" sz="quarter" idx="5"/>
          </p:nvPr>
        </p:nvSpPr>
        <p:spPr/>
        <p:txBody>
          <a:bodyPr/>
          <a:lstStyle/>
          <a:p>
            <a:fld id="{841EF36A-4186-2643-B0EB-B06B50C1DAA3}" type="slidenum">
              <a:rPr lang="en-US" smtClean="0"/>
              <a:t>2</a:t>
            </a:fld>
            <a:endParaRPr lang="en-US"/>
          </a:p>
        </p:txBody>
      </p:sp>
    </p:spTree>
    <p:extLst>
      <p:ext uri="{BB962C8B-B14F-4D97-AF65-F5344CB8AC3E}">
        <p14:creationId xmlns:p14="http://schemas.microsoft.com/office/powerpoint/2010/main" val="3462557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And so here’s all of that as pseudocode!</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19</a:t>
            </a:fld>
            <a:endParaRPr lang="en-US"/>
          </a:p>
        </p:txBody>
      </p:sp>
    </p:spTree>
    <p:extLst>
      <p:ext uri="{BB962C8B-B14F-4D97-AF65-F5344CB8AC3E}">
        <p14:creationId xmlns:p14="http://schemas.microsoft.com/office/powerpoint/2010/main" val="3501944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So, you know, we somehow generate an initial population. Maybe we just did this totally randomly (i.e., produce X Strings of length 8, where each character is a number between 1 and 8)</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20</a:t>
            </a:fld>
            <a:endParaRPr lang="en-US"/>
          </a:p>
        </p:txBody>
      </p:sp>
    </p:spTree>
    <p:extLst>
      <p:ext uri="{BB962C8B-B14F-4D97-AF65-F5344CB8AC3E}">
        <p14:creationId xmlns:p14="http://schemas.microsoft.com/office/powerpoint/2010/main" val="25634260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And now that we have our population, we need to evaluate and weight each individual based off of our fitness function. So again, we’re saying that we have a function that is capable of taking in a state and returns as output the total number of non-attacking pairs of queens. So let’s say that we do that…</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21</a:t>
            </a:fld>
            <a:endParaRPr lang="en-US"/>
          </a:p>
        </p:txBody>
      </p:sp>
    </p:spTree>
    <p:extLst>
      <p:ext uri="{BB962C8B-B14F-4D97-AF65-F5344CB8AC3E}">
        <p14:creationId xmlns:p14="http://schemas.microsoft.com/office/powerpoint/2010/main" val="6031968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And we end up with this – and how convenient, they just happened to be arranged so that they were all sorted nicely. This first state had 24 non-attacking pairs, the next one 23, then 20, and then 11.</a:t>
            </a:r>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22</a:t>
            </a:fld>
            <a:endParaRPr lang="en-US"/>
          </a:p>
        </p:txBody>
      </p:sp>
    </p:spTree>
    <p:extLst>
      <p:ext uri="{BB962C8B-B14F-4D97-AF65-F5344CB8AC3E}">
        <p14:creationId xmlns:p14="http://schemas.microsoft.com/office/powerpoint/2010/main" val="20852563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And yeah, so here the fitness IS the number of non-attacking pairs, so we’ve now figured out the fitness score of each of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Also, we remember that when we find the fitness of the individuals of a population, we check to make sure that any are a solution. Here we recall that a solution would have a fitness of 28, and we see none of these fit that bill, so we have to keep going.</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23</a:t>
            </a:fld>
            <a:endParaRPr lang="en-US"/>
          </a:p>
        </p:txBody>
      </p:sp>
    </p:spTree>
    <p:extLst>
      <p:ext uri="{BB962C8B-B14F-4D97-AF65-F5344CB8AC3E}">
        <p14:creationId xmlns:p14="http://schemas.microsoft.com/office/powerpoint/2010/main" val="42507616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But recall, we are interested in the *relative* fitness. The weighted fitness, if you will. So what we can do is basically divide each individuals fitness by the TOTAL fitness of the population. So the TOTAL fitness of the population would be the sum of all the individual </a:t>
            </a:r>
            <a:r>
              <a:rPr lang="en-US" sz="1200" dirty="0" err="1">
                <a:latin typeface="Helvetica" pitchFamily="2" charset="0"/>
              </a:rPr>
              <a:t>fitnesses</a:t>
            </a:r>
            <a:r>
              <a:rPr lang="en-US" sz="1200" dirty="0">
                <a:latin typeface="Helvetica" pitchFamily="2" charset="0"/>
              </a:rPr>
              <a:t>, 24+23+20+11</a:t>
            </a:r>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24</a:t>
            </a:fld>
            <a:endParaRPr lang="en-US"/>
          </a:p>
        </p:txBody>
      </p:sp>
    </p:spTree>
    <p:extLst>
      <p:ext uri="{BB962C8B-B14F-4D97-AF65-F5344CB8AC3E}">
        <p14:creationId xmlns:p14="http://schemas.microsoft.com/office/powerpoint/2010/main" val="10493867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Which you can double check my math, should be 78. So by dividing all of these, we’ll now get the weighted percent.</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25</a:t>
            </a:fld>
            <a:endParaRPr lang="en-US"/>
          </a:p>
        </p:txBody>
      </p:sp>
    </p:spTree>
    <p:extLst>
      <p:ext uri="{BB962C8B-B14F-4D97-AF65-F5344CB8AC3E}">
        <p14:creationId xmlns:p14="http://schemas.microsoft.com/office/powerpoint/2010/main" val="36204039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So this first individual has a weight of 31%, the next individual has a weight of 29%, and so and so forth. So now at this point, we have a really nice quantitative measure of how relatively good each individual is.</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26</a:t>
            </a:fld>
            <a:endParaRPr lang="en-US"/>
          </a:p>
        </p:txBody>
      </p:sp>
    </p:spTree>
    <p:extLst>
      <p:ext uri="{BB962C8B-B14F-4D97-AF65-F5344CB8AC3E}">
        <p14:creationId xmlns:p14="http://schemas.microsoft.com/office/powerpoint/2010/main" val="2465011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And that weight directly translates into the likelihood that any given individual will be selected to mate. So, the first entry has a 31% chance of being selected, the second has a 29% chance of being selected, etc. etc.</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27</a:t>
            </a:fld>
            <a:endParaRPr lang="en-US"/>
          </a:p>
        </p:txBody>
      </p:sp>
    </p:spTree>
    <p:extLst>
      <p:ext uri="{BB962C8B-B14F-4D97-AF65-F5344CB8AC3E}">
        <p14:creationId xmlns:p14="http://schemas.microsoft.com/office/powerpoint/2010/main" val="18834069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So yeah, for this example, let’s say we roll our dice…</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28</a:t>
            </a:fld>
            <a:endParaRPr lang="en-US"/>
          </a:p>
        </p:txBody>
      </p:sp>
    </p:spTree>
    <p:extLst>
      <p:ext uri="{BB962C8B-B14F-4D97-AF65-F5344CB8AC3E}">
        <p14:creationId xmlns:p14="http://schemas.microsoft.com/office/powerpoint/2010/main" val="1033411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internet has lots of imagery of long necked giraffes just casually munching leaves amongst the corpses of their short necked </a:t>
            </a:r>
            <a:r>
              <a:rPr lang="en-US" dirty="0" err="1"/>
              <a:t>bretheren</a:t>
            </a:r>
            <a:r>
              <a:rPr lang="en-US" dirty="0"/>
              <a:t>.</a:t>
            </a:r>
          </a:p>
          <a:p>
            <a:endParaRPr lang="en-US" dirty="0"/>
          </a:p>
          <a:p>
            <a:r>
              <a:rPr lang="en-US" dirty="0"/>
              <a:t>They depict how out on the </a:t>
            </a:r>
            <a:r>
              <a:rPr lang="en-US" dirty="0" err="1"/>
              <a:t>Afircan</a:t>
            </a:r>
            <a:r>
              <a:rPr lang="en-US" dirty="0"/>
              <a:t> Savannah, a lot of the tasty leaves are on trees that might be hard to reach. Long necked giraffes are better able to eat that food, and thus better able to prevents themselves from starving to death. Though, er, apparently they aren’t particularly equipped with compassion.</a:t>
            </a:r>
          </a:p>
        </p:txBody>
      </p:sp>
      <p:sp>
        <p:nvSpPr>
          <p:cNvPr id="4" name="Slide Number Placeholder 3"/>
          <p:cNvSpPr>
            <a:spLocks noGrp="1"/>
          </p:cNvSpPr>
          <p:nvPr>
            <p:ph type="sldNum" sz="quarter" idx="5"/>
          </p:nvPr>
        </p:nvSpPr>
        <p:spPr/>
        <p:txBody>
          <a:bodyPr/>
          <a:lstStyle/>
          <a:p>
            <a:fld id="{841EF36A-4186-2643-B0EB-B06B50C1DAA3}" type="slidenum">
              <a:rPr lang="en-US" smtClean="0"/>
              <a:t>3</a:t>
            </a:fld>
            <a:endParaRPr lang="en-US"/>
          </a:p>
        </p:txBody>
      </p:sp>
    </p:spTree>
    <p:extLst>
      <p:ext uri="{BB962C8B-B14F-4D97-AF65-F5344CB8AC3E}">
        <p14:creationId xmlns:p14="http://schemas.microsoft.com/office/powerpoint/2010/main" val="2203322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And these first two are selected to mate. This is statistically what was most likely to happen. One other additional thing here, in addition to picking the two individuals, we also are going to choose a “crossover” point (represented with the vertical bar, the pipe, here). So, we picked the first tow individuals, and the crossover point was chosen to be after the third character.</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29</a:t>
            </a:fld>
            <a:endParaRPr lang="en-US"/>
          </a:p>
        </p:txBody>
      </p:sp>
    </p:spTree>
    <p:extLst>
      <p:ext uri="{BB962C8B-B14F-4D97-AF65-F5344CB8AC3E}">
        <p14:creationId xmlns:p14="http://schemas.microsoft.com/office/powerpoint/2010/main" val="18141098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And we can select another pair of parents as well. This time let’s say it’s the middle pair! And the crossover point is after the 5</a:t>
            </a:r>
            <a:r>
              <a:rPr lang="en-US" sz="1200" baseline="30000" dirty="0">
                <a:latin typeface="Helvetica" pitchFamily="2" charset="0"/>
              </a:rPr>
              <a:t>th</a:t>
            </a:r>
            <a:r>
              <a:rPr lang="en-US" sz="1200" dirty="0">
                <a:latin typeface="Helvetica" pitchFamily="2" charset="0"/>
              </a:rPr>
              <a:t> character. Note that the same individual can be part of multiple parents and the crossover point can change each 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We pick as many pairs as parents as we need to give us the population size that we want. Each pair is going to produce two children, so with two pairs of parents, that’s four children, which for this example is good enough.</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30</a:t>
            </a:fld>
            <a:endParaRPr lang="en-US"/>
          </a:p>
        </p:txBody>
      </p:sp>
    </p:spTree>
    <p:extLst>
      <p:ext uri="{BB962C8B-B14F-4D97-AF65-F5344CB8AC3E}">
        <p14:creationId xmlns:p14="http://schemas.microsoft.com/office/powerpoint/2010/main" val="5841163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Note also that sometimes individuals won’t be selected to be a parent, so it won’t produce any offspring. It is our short necked giraffe that is going to die off </a:t>
            </a:r>
            <a:r>
              <a:rPr lang="en-US" sz="1200" dirty="0">
                <a:latin typeface="Helvetica" pitchFamily="2" charset="0"/>
                <a:sym typeface="Wingdings" pitchFamily="2" charset="2"/>
              </a:rPr>
              <a:t></a:t>
            </a:r>
            <a:endParaRPr lang="en-US" sz="1200" dirty="0">
              <a:latin typeface="Helvetica" pitchFamily="2" charset="0"/>
            </a:endParaRP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31</a:t>
            </a:fld>
            <a:endParaRPr lang="en-US"/>
          </a:p>
        </p:txBody>
      </p:sp>
    </p:spTree>
    <p:extLst>
      <p:ext uri="{BB962C8B-B14F-4D97-AF65-F5344CB8AC3E}">
        <p14:creationId xmlns:p14="http://schemas.microsoft.com/office/powerpoint/2010/main" val="30108784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OK, but now we have our selected pairs, now we mate them. But how do we do that?</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32</a:t>
            </a:fld>
            <a:endParaRPr lang="en-US"/>
          </a:p>
        </p:txBody>
      </p:sp>
    </p:spTree>
    <p:extLst>
      <p:ext uri="{BB962C8B-B14F-4D97-AF65-F5344CB8AC3E}">
        <p14:creationId xmlns:p14="http://schemas.microsoft.com/office/powerpoint/2010/main" val="40550603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Basically, we do this by swapping the digits before the crossover point. So this pair is going to produce two children. One child has the “front half” of one parent, and the ”back half” of the other. The other child is vice versa.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Can lead to pretty intense/sweeping changes.</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33</a:t>
            </a:fld>
            <a:endParaRPr lang="en-US"/>
          </a:p>
        </p:txBody>
      </p:sp>
    </p:spTree>
    <p:extLst>
      <p:ext uri="{BB962C8B-B14F-4D97-AF65-F5344CB8AC3E}">
        <p14:creationId xmlns:p14="http://schemas.microsoft.com/office/powerpoint/2010/main" val="930127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Same process for this other selected pair – they will produce two children, one with the ”front half” of one parent and the </a:t>
            </a:r>
            <a:r>
              <a:rPr lang="en-US" sz="1200" dirty="0" err="1">
                <a:latin typeface="Helvetica" pitchFamily="2" charset="0"/>
              </a:rPr>
              <a:t>backhalf</a:t>
            </a:r>
            <a:r>
              <a:rPr lang="en-US" sz="1200" dirty="0">
                <a:latin typeface="Helvetica" pitchFamily="2" charset="0"/>
              </a:rPr>
              <a:t> of the other, and vice versa.</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34</a:t>
            </a:fld>
            <a:endParaRPr lang="en-US"/>
          </a:p>
        </p:txBody>
      </p:sp>
    </p:spTree>
    <p:extLst>
      <p:ext uri="{BB962C8B-B14F-4D97-AF65-F5344CB8AC3E}">
        <p14:creationId xmlns:p14="http://schemas.microsoft.com/office/powerpoint/2010/main" val="3707174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And just like that, we now have new board states!</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35</a:t>
            </a:fld>
            <a:endParaRPr lang="en-US"/>
          </a:p>
        </p:txBody>
      </p:sp>
    </p:spTree>
    <p:extLst>
      <p:ext uri="{BB962C8B-B14F-4D97-AF65-F5344CB8AC3E}">
        <p14:creationId xmlns:p14="http://schemas.microsoft.com/office/powerpoint/2010/main" val="2641724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Here is that exact same process, but with the states visualized not just as strings, but with actual queens on the board.</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36</a:t>
            </a:fld>
            <a:endParaRPr lang="en-US"/>
          </a:p>
        </p:txBody>
      </p:sp>
    </p:spTree>
    <p:extLst>
      <p:ext uri="{BB962C8B-B14F-4D97-AF65-F5344CB8AC3E}">
        <p14:creationId xmlns:p14="http://schemas.microsoft.com/office/powerpoint/2010/main" val="11460511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So what we mean by splitting the strings up is again, taking the front half of one and the back half of the other and swapping them around.</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37</a:t>
            </a:fld>
            <a:endParaRPr lang="en-US"/>
          </a:p>
        </p:txBody>
      </p:sp>
    </p:spTree>
    <p:extLst>
      <p:ext uri="{BB962C8B-B14F-4D97-AF65-F5344CB8AC3E}">
        <p14:creationId xmlns:p14="http://schemas.microsoft.com/office/powerpoint/2010/main" val="16153728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So what we mean by splitting the strings up is again, taking the front half of one and the back half of the other and swapping them around.</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38</a:t>
            </a:fld>
            <a:endParaRPr lang="en-US"/>
          </a:p>
        </p:txBody>
      </p:sp>
    </p:spTree>
    <p:extLst>
      <p:ext uri="{BB962C8B-B14F-4D97-AF65-F5344CB8AC3E}">
        <p14:creationId xmlns:p14="http://schemas.microsoft.com/office/powerpoint/2010/main" val="1728115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this exact same premise is what is going on with genetic algorithms! The big difference is that instead of working with giraffes, we are working with states!</a:t>
            </a:r>
          </a:p>
        </p:txBody>
      </p:sp>
      <p:sp>
        <p:nvSpPr>
          <p:cNvPr id="4" name="Slide Number Placeholder 3"/>
          <p:cNvSpPr>
            <a:spLocks noGrp="1"/>
          </p:cNvSpPr>
          <p:nvPr>
            <p:ph type="sldNum" sz="quarter" idx="5"/>
          </p:nvPr>
        </p:nvSpPr>
        <p:spPr/>
        <p:txBody>
          <a:bodyPr/>
          <a:lstStyle/>
          <a:p>
            <a:fld id="{841EF36A-4186-2643-B0EB-B06B50C1DAA3}" type="slidenum">
              <a:rPr lang="en-US" smtClean="0"/>
              <a:t>5</a:t>
            </a:fld>
            <a:endParaRPr lang="en-US"/>
          </a:p>
        </p:txBody>
      </p:sp>
    </p:spTree>
    <p:extLst>
      <p:ext uri="{BB962C8B-B14F-4D97-AF65-F5344CB8AC3E}">
        <p14:creationId xmlns:p14="http://schemas.microsoft.com/office/powerpoint/2010/main" val="4237624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Netting us these two completely new states!</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39</a:t>
            </a:fld>
            <a:endParaRPr lang="en-US"/>
          </a:p>
        </p:txBody>
      </p:sp>
    </p:spTree>
    <p:extLst>
      <p:ext uri="{BB962C8B-B14F-4D97-AF65-F5344CB8AC3E}">
        <p14:creationId xmlns:p14="http://schemas.microsoft.com/office/powerpoint/2010/main" val="38588796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talked about mutation briefly earlier. This is getting at the idea of children developing traits that are completely different from the traits of their parents. This can be useful for a number of reasons, such as avoiding local maximum/minimum.</a:t>
            </a:r>
          </a:p>
          <a:p>
            <a:endParaRPr lang="en-US" dirty="0"/>
          </a:p>
          <a:p>
            <a:r>
              <a:rPr lang="en-US" dirty="0"/>
              <a:t>There could be lots of different mutation strategies, but let’s just say here that each “gene” (i.e., each character has a chance of being replaced by a different random number </a:t>
            </a:r>
            <a:r>
              <a:rPr lang="en-US" dirty="0" err="1"/>
              <a:t>fromo</a:t>
            </a:r>
            <a:r>
              <a:rPr lang="en-US" dirty="0"/>
              <a:t> 1-8_</a:t>
            </a:r>
          </a:p>
        </p:txBody>
      </p:sp>
      <p:sp>
        <p:nvSpPr>
          <p:cNvPr id="4" name="Slide Number Placeholder 3"/>
          <p:cNvSpPr>
            <a:spLocks noGrp="1"/>
          </p:cNvSpPr>
          <p:nvPr>
            <p:ph type="sldNum" sz="quarter" idx="5"/>
          </p:nvPr>
        </p:nvSpPr>
        <p:spPr/>
        <p:txBody>
          <a:bodyPr/>
          <a:lstStyle/>
          <a:p>
            <a:fld id="{841EF36A-4186-2643-B0EB-B06B50C1DAA3}" type="slidenum">
              <a:rPr lang="en-US" smtClean="0"/>
              <a:t>40</a:t>
            </a:fld>
            <a:endParaRPr lang="en-US"/>
          </a:p>
        </p:txBody>
      </p:sp>
    </p:spTree>
    <p:extLst>
      <p:ext uri="{BB962C8B-B14F-4D97-AF65-F5344CB8AC3E}">
        <p14:creationId xmlns:p14="http://schemas.microsoft.com/office/powerpoint/2010/main" val="32646454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So, we can say that these are numbers that were selected.</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41</a:t>
            </a:fld>
            <a:endParaRPr lang="en-US"/>
          </a:p>
        </p:txBody>
      </p:sp>
    </p:spTree>
    <p:extLst>
      <p:ext uri="{BB962C8B-B14F-4D97-AF65-F5344CB8AC3E}">
        <p14:creationId xmlns:p14="http://schemas.microsoft.com/office/powerpoint/2010/main" val="34847902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Genetic algorithms are good at finding “useful blocks” e.g., patterns of queens that we like and we generally want to stick around.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But maybe even though those patterns are generally good, it’s sometimes possible that we might get ourselves in a local minimum e.g., a trap (()e.g., this pattern consistently nets us really high scores, but maybe it will actually NEVER get us a perfect score). Mutations are gentle ways to incorporate some genetic diversity. Generally good patterns will still be found and have high weight and thus high chance to continue on to the next generation, but there’s also this slight variance that gets introduced to help explore other aspects of that state space landscape.</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42</a:t>
            </a:fld>
            <a:endParaRPr lang="en-US"/>
          </a:p>
        </p:txBody>
      </p:sp>
    </p:spTree>
    <p:extLst>
      <p:ext uri="{BB962C8B-B14F-4D97-AF65-F5344CB8AC3E}">
        <p14:creationId xmlns:p14="http://schemas.microsoft.com/office/powerpoint/2010/main" val="39129727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And then, as is the wont of children, the final stage of the process is for the new generation to replace the old.</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43</a:t>
            </a:fld>
            <a:endParaRPr lang="en-US"/>
          </a:p>
        </p:txBody>
      </p:sp>
    </p:spTree>
    <p:extLst>
      <p:ext uri="{BB962C8B-B14F-4D97-AF65-F5344CB8AC3E}">
        <p14:creationId xmlns:p14="http://schemas.microsoft.com/office/powerpoint/2010/main" val="11957140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We treat the new generation as the current working population and the cycle begins anew. We’d run all of these through out fitness </a:t>
            </a:r>
            <a:r>
              <a:rPr lang="en-US" sz="1200" dirty="0" err="1">
                <a:latin typeface="Helvetica" pitchFamily="2" charset="0"/>
              </a:rPr>
              <a:t>functrion</a:t>
            </a:r>
            <a:r>
              <a:rPr lang="en-US" sz="1200" dirty="0">
                <a:latin typeface="Helvetica" pitchFamily="2" charset="0"/>
              </a:rPr>
              <a:t> In hopes that one is a solution. And if none of them are, then we do the process again.</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44</a:t>
            </a:fld>
            <a:endParaRPr lang="en-US"/>
          </a:p>
        </p:txBody>
      </p:sp>
    </p:spTree>
    <p:extLst>
      <p:ext uri="{BB962C8B-B14F-4D97-AF65-F5344CB8AC3E}">
        <p14:creationId xmlns:p14="http://schemas.microsoft.com/office/powerpoint/2010/main" val="38274928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Genetic algorithms are good at finding “useful blocks” e.g., patterns of queens that we like and we generally want to stick around.</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45</a:t>
            </a:fld>
            <a:endParaRPr lang="en-US"/>
          </a:p>
        </p:txBody>
      </p:sp>
    </p:spTree>
    <p:extLst>
      <p:ext uri="{BB962C8B-B14F-4D97-AF65-F5344CB8AC3E}">
        <p14:creationId xmlns:p14="http://schemas.microsoft.com/office/powerpoint/2010/main" val="33281021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kind of a mesmerizing thing to have going on in the background. It’s watching a genetic algorithm produce better and better cars!</a:t>
            </a:r>
          </a:p>
        </p:txBody>
      </p:sp>
      <p:sp>
        <p:nvSpPr>
          <p:cNvPr id="4" name="Slide Number Placeholder 3"/>
          <p:cNvSpPr>
            <a:spLocks noGrp="1"/>
          </p:cNvSpPr>
          <p:nvPr>
            <p:ph type="sldNum" sz="quarter" idx="5"/>
          </p:nvPr>
        </p:nvSpPr>
        <p:spPr/>
        <p:txBody>
          <a:bodyPr/>
          <a:lstStyle/>
          <a:p>
            <a:fld id="{841EF36A-4186-2643-B0EB-B06B50C1DAA3}" type="slidenum">
              <a:rPr lang="en-US" smtClean="0"/>
              <a:t>46</a:t>
            </a:fld>
            <a:endParaRPr lang="en-US"/>
          </a:p>
        </p:txBody>
      </p:sp>
    </p:spTree>
    <p:extLst>
      <p:ext uri="{BB962C8B-B14F-4D97-AF65-F5344CB8AC3E}">
        <p14:creationId xmlns:p14="http://schemas.microsoft.com/office/powerpoint/2010/main" val="3896794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part that require a little bit of brilliance or insight in order to use a genetic algorithm: you need to be able to represent the state as a String. And the String needs to be constructed in such a way that the String for every single possible state is the same length.</a:t>
            </a:r>
          </a:p>
          <a:p>
            <a:endParaRPr lang="en-US" dirty="0"/>
          </a:p>
          <a:p>
            <a:r>
              <a:rPr lang="en-US" dirty="0"/>
              <a:t>Also, often times these are binary strings (i.e., the Strings are just full of 0s and 1s), but as we’ll see in today’s example, this doesn’t need to be the case.</a:t>
            </a:r>
          </a:p>
        </p:txBody>
      </p:sp>
      <p:sp>
        <p:nvSpPr>
          <p:cNvPr id="4" name="Slide Number Placeholder 3"/>
          <p:cNvSpPr>
            <a:spLocks noGrp="1"/>
          </p:cNvSpPr>
          <p:nvPr>
            <p:ph type="sldNum" sz="quarter" idx="5"/>
          </p:nvPr>
        </p:nvSpPr>
        <p:spPr/>
        <p:txBody>
          <a:bodyPr/>
          <a:lstStyle/>
          <a:p>
            <a:fld id="{841EF36A-4186-2643-B0EB-B06B50C1DAA3}" type="slidenum">
              <a:rPr lang="en-US" smtClean="0"/>
              <a:t>6</a:t>
            </a:fld>
            <a:endParaRPr lang="en-US"/>
          </a:p>
        </p:txBody>
      </p:sp>
    </p:spTree>
    <p:extLst>
      <p:ext uri="{BB962C8B-B14F-4D97-AF65-F5344CB8AC3E}">
        <p14:creationId xmlns:p14="http://schemas.microsoft.com/office/powerpoint/2010/main" val="42738644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return to our old friend, the 8 queen problem again. What might possibly be a nice way to represent board states as Strings?</a:t>
            </a:r>
          </a:p>
          <a:p>
            <a:endParaRPr lang="en-US" dirty="0"/>
          </a:p>
          <a:p>
            <a:r>
              <a:rPr lang="en-US" dirty="0"/>
              <a:t>Hint: what might a good length for these strings be?</a:t>
            </a:r>
          </a:p>
          <a:p>
            <a:endParaRPr lang="en-US" dirty="0"/>
          </a:p>
          <a:p>
            <a:r>
              <a:rPr lang="en-US" dirty="0"/>
              <a:t>Double hint: what if I told you that 8 might be a good length?</a:t>
            </a:r>
          </a:p>
        </p:txBody>
      </p:sp>
      <p:sp>
        <p:nvSpPr>
          <p:cNvPr id="4" name="Slide Number Placeholder 3"/>
          <p:cNvSpPr>
            <a:spLocks noGrp="1"/>
          </p:cNvSpPr>
          <p:nvPr>
            <p:ph type="sldNum" sz="quarter" idx="5"/>
          </p:nvPr>
        </p:nvSpPr>
        <p:spPr/>
        <p:txBody>
          <a:bodyPr/>
          <a:lstStyle/>
          <a:p>
            <a:fld id="{841EF36A-4186-2643-B0EB-B06B50C1DAA3}" type="slidenum">
              <a:rPr lang="en-US" smtClean="0"/>
              <a:t>7</a:t>
            </a:fld>
            <a:endParaRPr lang="en-US"/>
          </a:p>
        </p:txBody>
      </p:sp>
    </p:spTree>
    <p:extLst>
      <p:ext uri="{BB962C8B-B14F-4D97-AF65-F5344CB8AC3E}">
        <p14:creationId xmlns:p14="http://schemas.microsoft.com/office/powerpoint/2010/main" val="1549051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Hopefully this should sound familiar by now! We’ve been measuring the goodness of a state all over the darn place lately!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In Genetic algorithms, they tend to be called “fitness functions” – partly because they are leaning into the metaphor of Darwinian “survival of the fittest”, but also because, as we’ll see in a moment, because these functions work best when they are, in fact, measuring “goodness”, as opposed to say “cost”, i.e., the higher the value, the better the state.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But truly, conceptually its just yet another term that captures this same notion as objective function, evaluation function, etc.</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15</a:t>
            </a:fld>
            <a:endParaRPr lang="en-US"/>
          </a:p>
        </p:txBody>
      </p:sp>
    </p:spTree>
    <p:extLst>
      <p:ext uri="{BB962C8B-B14F-4D97-AF65-F5344CB8AC3E}">
        <p14:creationId xmlns:p14="http://schemas.microsoft.com/office/powerpoint/2010/main" val="1459292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again, with the lens of “fitness function”, we are looking for a way of giving a numeric score to how FIT it is, i.e., higher numbers are better. So this will need to be a different formulation than what we saw with the previous slide deck, where we found a way of measuring how lower numbers were better.</a:t>
            </a:r>
          </a:p>
        </p:txBody>
      </p:sp>
      <p:sp>
        <p:nvSpPr>
          <p:cNvPr id="4" name="Slide Number Placeholder 3"/>
          <p:cNvSpPr>
            <a:spLocks noGrp="1"/>
          </p:cNvSpPr>
          <p:nvPr>
            <p:ph type="sldNum" sz="quarter" idx="5"/>
          </p:nvPr>
        </p:nvSpPr>
        <p:spPr/>
        <p:txBody>
          <a:bodyPr/>
          <a:lstStyle/>
          <a:p>
            <a:fld id="{841EF36A-4186-2643-B0EB-B06B50C1DAA3}" type="slidenum">
              <a:rPr lang="en-US" smtClean="0"/>
              <a:t>16</a:t>
            </a:fld>
            <a:endParaRPr lang="en-US"/>
          </a:p>
        </p:txBody>
      </p:sp>
    </p:spTree>
    <p:extLst>
      <p:ext uri="{BB962C8B-B14F-4D97-AF65-F5344CB8AC3E}">
        <p14:creationId xmlns:p14="http://schemas.microsoft.com/office/powerpoint/2010/main" val="40154130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Basically, we could say its just the opposite of what we had before! Before we were measuring how many queens were attacking each other, and so the lower numbers were better, i.e., it means fewer queens are attacking.</a:t>
            </a:r>
          </a:p>
          <a:p>
            <a:endParaRPr lang="en-US" dirty="0"/>
          </a:p>
          <a:p>
            <a:r>
              <a:rPr lang="en-US" dirty="0"/>
              <a:t>Instead, we could just say that we are counting the number of pairs that AREN’T attacking each other! And now higher numbers are better!</a:t>
            </a:r>
          </a:p>
          <a:p>
            <a:endParaRPr lang="en-US" dirty="0"/>
          </a:p>
          <a:p>
            <a:r>
              <a:rPr lang="en-US" dirty="0"/>
              <a:t>You can take my word on this, but there are 28 pairs total (7+6+5+4+3+2+1), so with this fitness function, any “valid” solution will return 28.</a:t>
            </a:r>
          </a:p>
          <a:p>
            <a:endParaRPr lang="en-US" dirty="0"/>
          </a:p>
          <a:p>
            <a:r>
              <a:rPr lang="en-US" dirty="0"/>
              <a:t>This that I’m displaying right now is *not* a valid solution. Again, trust me when I say that it has 24 non-attacking pairs, so this state would evaluate of having a fitness of 24.</a:t>
            </a:r>
          </a:p>
        </p:txBody>
      </p:sp>
      <p:sp>
        <p:nvSpPr>
          <p:cNvPr id="4" name="Slide Number Placeholder 3"/>
          <p:cNvSpPr>
            <a:spLocks noGrp="1"/>
          </p:cNvSpPr>
          <p:nvPr>
            <p:ph type="sldNum" sz="quarter" idx="5"/>
          </p:nvPr>
        </p:nvSpPr>
        <p:spPr/>
        <p:txBody>
          <a:bodyPr/>
          <a:lstStyle/>
          <a:p>
            <a:fld id="{841EF36A-4186-2643-B0EB-B06B50C1DAA3}" type="slidenum">
              <a:rPr lang="en-US" smtClean="0"/>
              <a:t>17</a:t>
            </a:fld>
            <a:endParaRPr lang="en-US"/>
          </a:p>
        </p:txBody>
      </p:sp>
    </p:spTree>
    <p:extLst>
      <p:ext uri="{BB962C8B-B14F-4D97-AF65-F5344CB8AC3E}">
        <p14:creationId xmlns:p14="http://schemas.microsoft.com/office/powerpoint/2010/main" val="987361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Armed with our knowledge representation and our fitness function, we can now go over the general genetic algorithm! We’re going to present it as a series of steps.</a:t>
            </a:r>
          </a:p>
          <a:p>
            <a:endParaRPr lang="en-US" dirty="0"/>
          </a:p>
          <a:p>
            <a:r>
              <a:rPr lang="en-US" dirty="0"/>
              <a:t>1.) We generate an initial population, i.e., we create a bunch of states, represented in our string format.</a:t>
            </a:r>
          </a:p>
          <a:p>
            <a:r>
              <a:rPr lang="en-US" dirty="0"/>
              <a:t>2.) Step two is then running each member of that population through our fitness function. And note, we aren’t just interested in the absolute score of any given state (e.g., this score is a 24, this score is an 18), but we are interested in finding just how good they are *relative* to the other members of the population. i.e., we are weighting them.</a:t>
            </a:r>
          </a:p>
          <a:p>
            <a:r>
              <a:rPr lang="en-US" dirty="0"/>
              <a:t>3.) We then play Cupid, and select pairs of states to “mate” and produce offspring states, with the likelihood any given state will have to mate be based off of that “weighted fitness” we figured out from the previous step.</a:t>
            </a:r>
          </a:p>
          <a:p>
            <a:r>
              <a:rPr lang="en-US" dirty="0"/>
              <a:t>4.) We then do something that we haven’t really talked about yet, but that also happens in nature all the time: genetic mutation. We’ll chat about that more in a bit.</a:t>
            </a:r>
          </a:p>
          <a:p>
            <a:r>
              <a:rPr lang="en-US" dirty="0"/>
              <a:t>5.)And then, finally, you treat all of these offspring states as if they are the new generation, and you repeat this process again, until a solution is found!</a:t>
            </a:r>
          </a:p>
        </p:txBody>
      </p:sp>
      <p:sp>
        <p:nvSpPr>
          <p:cNvPr id="4" name="Slide Number Placeholder 3"/>
          <p:cNvSpPr>
            <a:spLocks noGrp="1"/>
          </p:cNvSpPr>
          <p:nvPr>
            <p:ph type="sldNum" sz="quarter" idx="5"/>
          </p:nvPr>
        </p:nvSpPr>
        <p:spPr/>
        <p:txBody>
          <a:bodyPr/>
          <a:lstStyle/>
          <a:p>
            <a:fld id="{841EF36A-4186-2643-B0EB-B06B50C1DAA3}" type="slidenum">
              <a:rPr lang="en-US" smtClean="0"/>
              <a:t>18</a:t>
            </a:fld>
            <a:endParaRPr lang="en-US"/>
          </a:p>
        </p:txBody>
      </p:sp>
    </p:spTree>
    <p:extLst>
      <p:ext uri="{BB962C8B-B14F-4D97-AF65-F5344CB8AC3E}">
        <p14:creationId xmlns:p14="http://schemas.microsoft.com/office/powerpoint/2010/main" val="19862292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2/12/23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52746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483445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382710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68611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2/12/23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944577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271654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2/12/23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4151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2/12/23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809429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2/12/23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95859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2/12/23</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628220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2/12/23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81066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2/12/23</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012338615"/>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2"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90000"/>
        </a:lnSpc>
        <a:spcBef>
          <a:spcPct val="0"/>
        </a:spcBef>
        <a:buNone/>
        <a:defRPr lang="en-US" sz="3600" i="0"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image" Target="../media/image3.tiff"/><Relationship Id="rId7"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 Id="rId9" Type="http://schemas.openxmlformats.org/officeDocument/2006/relationships/image" Target="../media/image9.tif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rednuht.org/genetic_cars_2/"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5D15B41-B6AD-444C-8907-B3B61F9F264B}"/>
              </a:ext>
            </a:extLst>
          </p:cNvPr>
          <p:cNvPicPr>
            <a:picLocks noChangeAspect="1"/>
          </p:cNvPicPr>
          <p:nvPr/>
        </p:nvPicPr>
        <p:blipFill rotWithShape="1">
          <a:blip r:embed="rId2">
            <a:alphaModFix amt="90000"/>
          </a:blip>
          <a:srcRect/>
          <a:stretch/>
        </p:blipFill>
        <p:spPr>
          <a:xfrm>
            <a:off x="1" y="10"/>
            <a:ext cx="12191999" cy="6857989"/>
          </a:xfrm>
          <a:prstGeom prst="rect">
            <a:avLst/>
          </a:prstGeom>
        </p:spPr>
      </p:pic>
      <p:sp>
        <p:nvSpPr>
          <p:cNvPr id="9" name="Rectangle 8">
            <a:extLst>
              <a:ext uri="{FF2B5EF4-FFF2-40B4-BE49-F238E27FC236}">
                <a16:creationId xmlns:a16="http://schemas.microsoft.com/office/drawing/2014/main" id="{DB4A12B6-EF0D-43E8-8C17-4FAD4D2766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bg1">
              <a:lumMod val="85000"/>
              <a:lumOff val="15000"/>
              <a:alpha val="93000"/>
            </a:schemeClr>
          </a:solidFill>
          <a:ln w="6350" cap="flat" cmpd="sng" algn="ctr">
            <a:noFill/>
            <a:prstDash val="solid"/>
          </a:ln>
          <a:effectLst>
            <a:softEdge rad="0"/>
          </a:effectLst>
        </p:spPr>
      </p:sp>
      <p:sp>
        <p:nvSpPr>
          <p:cNvPr id="11" name="Rectangle 10">
            <a:extLst>
              <a:ext uri="{FF2B5EF4-FFF2-40B4-BE49-F238E27FC236}">
                <a16:creationId xmlns:a16="http://schemas.microsoft.com/office/drawing/2014/main" id="{AE107525-0C02-447F-8A3F-553320A72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2"/>
            </a:solidFill>
            <a:prstDash val="solid"/>
            <a:miter lim="800000"/>
          </a:ln>
          <a:effectLst/>
        </p:spPr>
      </p:sp>
      <p:sp>
        <p:nvSpPr>
          <p:cNvPr id="2" name="Title 1">
            <a:extLst>
              <a:ext uri="{FF2B5EF4-FFF2-40B4-BE49-F238E27FC236}">
                <a16:creationId xmlns:a16="http://schemas.microsoft.com/office/drawing/2014/main" id="{8B4B5EA3-BBDC-9F43-ACD5-E0327B792E89}"/>
              </a:ext>
            </a:extLst>
          </p:cNvPr>
          <p:cNvSpPr>
            <a:spLocks noGrp="1"/>
          </p:cNvSpPr>
          <p:nvPr>
            <p:ph type="ctrTitle"/>
          </p:nvPr>
        </p:nvSpPr>
        <p:spPr>
          <a:xfrm>
            <a:off x="1629103" y="2244830"/>
            <a:ext cx="8933796" cy="2437232"/>
          </a:xfrm>
        </p:spPr>
        <p:txBody>
          <a:bodyPr>
            <a:normAutofit fontScale="90000"/>
          </a:bodyPr>
          <a:lstStyle/>
          <a:p>
            <a:r>
              <a:rPr lang="en-US" dirty="0"/>
              <a:t>Introduction to AI, Spring 2023</a:t>
            </a:r>
            <a:br>
              <a:rPr lang="en-US" dirty="0"/>
            </a:br>
            <a:br>
              <a:rPr lang="en-US" dirty="0"/>
            </a:br>
            <a:r>
              <a:rPr lang="en-US" dirty="0"/>
              <a:t>Genetic Algorithms</a:t>
            </a:r>
          </a:p>
        </p:txBody>
      </p:sp>
      <p:sp>
        <p:nvSpPr>
          <p:cNvPr id="3" name="Subtitle 2">
            <a:extLst>
              <a:ext uri="{FF2B5EF4-FFF2-40B4-BE49-F238E27FC236}">
                <a16:creationId xmlns:a16="http://schemas.microsoft.com/office/drawing/2014/main" id="{A3448ADF-39AC-5C44-BD97-E80101347D0E}"/>
              </a:ext>
            </a:extLst>
          </p:cNvPr>
          <p:cNvSpPr>
            <a:spLocks noGrp="1"/>
          </p:cNvSpPr>
          <p:nvPr>
            <p:ph type="subTitle" idx="1"/>
          </p:nvPr>
        </p:nvSpPr>
        <p:spPr>
          <a:xfrm>
            <a:off x="1629101" y="4682062"/>
            <a:ext cx="8936846" cy="457201"/>
          </a:xfrm>
        </p:spPr>
        <p:txBody>
          <a:bodyPr>
            <a:normAutofit/>
          </a:bodyPr>
          <a:lstStyle/>
          <a:p>
            <a:endParaRPr lang="en-US"/>
          </a:p>
        </p:txBody>
      </p:sp>
      <p:sp>
        <p:nvSpPr>
          <p:cNvPr id="13" name="Rectangle 12">
            <a:extLst>
              <a:ext uri="{FF2B5EF4-FFF2-40B4-BE49-F238E27FC236}">
                <a16:creationId xmlns:a16="http://schemas.microsoft.com/office/drawing/2014/main" id="{AB7A42E3-05D8-4A0B-9D4E-20EF581E5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6EE9A54B-189D-4645-8254-FDC4210EC6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11CE48F-D5E4-4520-AF1E-8F85CFBDA5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448851-39AD-4943-BF9C-C50704E083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266986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Knowledge Representation in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5493027" y="1783803"/>
            <a:ext cx="5453268" cy="3849624"/>
          </a:xfrm>
        </p:spPr>
        <p:txBody>
          <a:bodyPr>
            <a:normAutofit/>
          </a:bodyPr>
          <a:lstStyle/>
          <a:p>
            <a:r>
              <a:rPr lang="en-US" sz="2400" dirty="0">
                <a:latin typeface="Helvetica" pitchFamily="2" charset="0"/>
              </a:rPr>
              <a:t>So, how would we represent this board?</a:t>
            </a:r>
          </a:p>
          <a:p>
            <a:r>
              <a:rPr lang="en-US" sz="2400" dirty="0">
                <a:latin typeface="Helvetica" pitchFamily="2" charset="0"/>
              </a:rPr>
              <a:t>First character corresponds to first column, that queen is on row 2. </a:t>
            </a:r>
          </a:p>
          <a:p>
            <a:r>
              <a:rPr lang="en-US" sz="2400" b="1" dirty="0">
                <a:solidFill>
                  <a:schemeClr val="accent1"/>
                </a:solidFill>
                <a:latin typeface="Helvetica" pitchFamily="2" charset="0"/>
              </a:rPr>
              <a:t>What would the next character be?</a:t>
            </a:r>
          </a:p>
          <a:p>
            <a:endParaRPr lang="en-US" sz="2400" dirty="0">
              <a:latin typeface="Helvetica" pitchFamily="2" charset="0"/>
            </a:endParaRPr>
          </a:p>
          <a:p>
            <a:pPr marL="0" indent="0" algn="ctr">
              <a:buNone/>
            </a:pPr>
            <a:r>
              <a:rPr lang="en-US" sz="2400" dirty="0">
                <a:latin typeface="Courier New" panose="02070309020205020404" pitchFamily="49" charset="0"/>
                <a:cs typeface="Courier New" panose="02070309020205020404" pitchFamily="49" charset="0"/>
              </a:rPr>
              <a:t>    2??????? </a:t>
            </a: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4" name="Picture 2" descr="http://www.jinchess.com/chessboard/?p=----Q-----Q------------------QQ--Q-Q------------Q------Q--------">
            <a:extLst>
              <a:ext uri="{FF2B5EF4-FFF2-40B4-BE49-F238E27FC236}">
                <a16:creationId xmlns:a16="http://schemas.microsoft.com/office/drawing/2014/main" id="{DEC84E55-EFF9-0646-AF8F-BBE17EF8C3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816" y="1601511"/>
            <a:ext cx="4262306" cy="4262307"/>
          </a:xfrm>
          <a:prstGeom prst="rect">
            <a:avLst/>
          </a:prstGeom>
          <a:noFill/>
          <a:extLst>
            <a:ext uri="{909E8E84-426E-40DD-AFC4-6F175D3DCCD1}">
              <a14:hiddenFill xmlns:a14="http://schemas.microsoft.com/office/drawing/2010/main">
                <a:solidFill>
                  <a:srgbClr val="FFFFFF"/>
                </a:solidFill>
              </a14:hiddenFill>
            </a:ext>
          </a:extLst>
        </p:spPr>
      </p:pic>
      <p:sp>
        <p:nvSpPr>
          <p:cNvPr id="7" name="Oval 6">
            <a:extLst>
              <a:ext uri="{FF2B5EF4-FFF2-40B4-BE49-F238E27FC236}">
                <a16:creationId xmlns:a16="http://schemas.microsoft.com/office/drawing/2014/main" id="{169A7A29-394C-5F40-A9F7-D7E0C5A9DC55}"/>
              </a:ext>
            </a:extLst>
          </p:cNvPr>
          <p:cNvSpPr/>
          <p:nvPr/>
        </p:nvSpPr>
        <p:spPr>
          <a:xfrm>
            <a:off x="1051817" y="4744278"/>
            <a:ext cx="604706" cy="65875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70EB956B-0F2A-2633-F44E-4AD529FD84FD}"/>
              </a:ext>
            </a:extLst>
          </p:cNvPr>
          <p:cNvGrpSpPr/>
          <p:nvPr/>
        </p:nvGrpSpPr>
        <p:grpSpPr>
          <a:xfrm>
            <a:off x="709349" y="1601510"/>
            <a:ext cx="4604773" cy="4262308"/>
            <a:chOff x="1491227" y="1953098"/>
            <a:chExt cx="4604773" cy="4262308"/>
          </a:xfrm>
        </p:grpSpPr>
        <p:pic>
          <p:nvPicPr>
            <p:cNvPr id="9" name="Picture 2" descr="http://www.jinchess.com/chessboard/?p=----Q-----Q------------------QQ--Q-Q------------Q------Q--------">
              <a:extLst>
                <a:ext uri="{FF2B5EF4-FFF2-40B4-BE49-F238E27FC236}">
                  <a16:creationId xmlns:a16="http://schemas.microsoft.com/office/drawing/2014/main" id="{658EB46D-7277-A65A-DEE8-19AE1B12F3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3694" y="1953099"/>
              <a:ext cx="4262306" cy="4262307"/>
            </a:xfrm>
            <a:prstGeom prst="rect">
              <a:avLst/>
            </a:prstGeom>
            <a:noFill/>
            <a:extLst>
              <a:ext uri="{909E8E84-426E-40DD-AFC4-6F175D3DCCD1}">
                <a14:hiddenFill xmlns:a14="http://schemas.microsoft.com/office/drawing/2010/main">
                  <a:solidFill>
                    <a:srgbClr val="FFFFFF"/>
                  </a:solidFill>
                </a14:hiddenFill>
              </a:ext>
            </a:extLst>
          </p:spPr>
        </p:pic>
        <p:sp>
          <p:nvSpPr>
            <p:cNvPr id="10" name="Content Placeholder 2">
              <a:extLst>
                <a:ext uri="{FF2B5EF4-FFF2-40B4-BE49-F238E27FC236}">
                  <a16:creationId xmlns:a16="http://schemas.microsoft.com/office/drawing/2014/main" id="{7D377324-E161-585C-6D51-35214DC25C08}"/>
                </a:ext>
              </a:extLst>
            </p:cNvPr>
            <p:cNvSpPr txBox="1">
              <a:spLocks/>
            </p:cNvSpPr>
            <p:nvPr/>
          </p:nvSpPr>
          <p:spPr>
            <a:xfrm>
              <a:off x="1491227" y="1953098"/>
              <a:ext cx="2305878" cy="4262307"/>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US" sz="900" dirty="0">
                  <a:latin typeface="Helvetica" pitchFamily="2" charset="0"/>
                </a:rPr>
                <a:t>8</a:t>
              </a:r>
            </a:p>
            <a:p>
              <a:pPr marL="0" indent="0">
                <a:buNone/>
              </a:pPr>
              <a:endParaRPr lang="en-US" sz="900" dirty="0">
                <a:latin typeface="Helvetica" pitchFamily="2" charset="0"/>
              </a:endParaRPr>
            </a:p>
            <a:p>
              <a:pPr marL="0" indent="0">
                <a:buNone/>
              </a:pPr>
              <a:r>
                <a:rPr lang="en-US" sz="900" dirty="0">
                  <a:latin typeface="Helvetica" pitchFamily="2" charset="0"/>
                </a:rPr>
                <a:t>7</a:t>
              </a:r>
            </a:p>
            <a:p>
              <a:pPr marL="0" indent="0">
                <a:buNone/>
              </a:pPr>
              <a:endParaRPr lang="en-US" sz="900" dirty="0">
                <a:latin typeface="Helvetica" pitchFamily="2" charset="0"/>
              </a:endParaRPr>
            </a:p>
            <a:p>
              <a:pPr marL="0" indent="0">
                <a:buNone/>
              </a:pPr>
              <a:r>
                <a:rPr lang="en-US" sz="900" dirty="0">
                  <a:latin typeface="Helvetica" pitchFamily="2" charset="0"/>
                </a:rPr>
                <a:t>6</a:t>
              </a:r>
            </a:p>
            <a:p>
              <a:pPr marL="0" indent="0">
                <a:buNone/>
              </a:pPr>
              <a:endParaRPr lang="en-US" sz="900" dirty="0">
                <a:latin typeface="Helvetica" pitchFamily="2" charset="0"/>
              </a:endParaRPr>
            </a:p>
            <a:p>
              <a:pPr marL="0" indent="0">
                <a:buNone/>
              </a:pPr>
              <a:r>
                <a:rPr lang="en-US" sz="900" dirty="0">
                  <a:latin typeface="Helvetica" pitchFamily="2" charset="0"/>
                </a:rPr>
                <a:t>5</a:t>
              </a:r>
            </a:p>
            <a:p>
              <a:pPr marL="0" indent="0">
                <a:buNone/>
              </a:pPr>
              <a:endParaRPr lang="en-US" sz="900" dirty="0">
                <a:latin typeface="Helvetica" pitchFamily="2" charset="0"/>
              </a:endParaRPr>
            </a:p>
            <a:p>
              <a:pPr marL="0" indent="0">
                <a:buNone/>
              </a:pPr>
              <a:r>
                <a:rPr lang="en-US" sz="900" dirty="0">
                  <a:latin typeface="Helvetica" pitchFamily="2" charset="0"/>
                </a:rPr>
                <a:t>4</a:t>
              </a:r>
            </a:p>
            <a:p>
              <a:pPr marL="0" indent="0">
                <a:buNone/>
              </a:pPr>
              <a:endParaRPr lang="en-US" sz="900" dirty="0">
                <a:latin typeface="Helvetica" pitchFamily="2" charset="0"/>
              </a:endParaRPr>
            </a:p>
            <a:p>
              <a:pPr marL="0" indent="0">
                <a:buNone/>
              </a:pPr>
              <a:r>
                <a:rPr lang="en-US" sz="900" dirty="0">
                  <a:latin typeface="Helvetica" pitchFamily="2" charset="0"/>
                </a:rPr>
                <a:t>3</a:t>
              </a:r>
            </a:p>
            <a:p>
              <a:pPr marL="0" indent="0">
                <a:buNone/>
              </a:pPr>
              <a:endParaRPr lang="en-US" sz="900" dirty="0">
                <a:latin typeface="Helvetica" pitchFamily="2" charset="0"/>
              </a:endParaRPr>
            </a:p>
            <a:p>
              <a:pPr marL="0" indent="0">
                <a:buNone/>
              </a:pPr>
              <a:r>
                <a:rPr lang="en-US" sz="900" dirty="0">
                  <a:latin typeface="Helvetica" pitchFamily="2" charset="0"/>
                </a:rPr>
                <a:t>2</a:t>
              </a:r>
            </a:p>
            <a:p>
              <a:pPr marL="0" indent="0">
                <a:buNone/>
              </a:pPr>
              <a:endParaRPr lang="en-US" sz="900" dirty="0">
                <a:latin typeface="Helvetica" pitchFamily="2" charset="0"/>
              </a:endParaRPr>
            </a:p>
            <a:p>
              <a:pPr marL="0" indent="0">
                <a:buNone/>
              </a:pPr>
              <a:r>
                <a:rPr lang="en-US" sz="900" dirty="0">
                  <a:latin typeface="Helvetica" pitchFamily="2" charset="0"/>
                </a:rPr>
                <a:t>1</a:t>
              </a:r>
            </a:p>
          </p:txBody>
        </p:sp>
      </p:grpSp>
    </p:spTree>
    <p:extLst>
      <p:ext uri="{BB962C8B-B14F-4D97-AF65-F5344CB8AC3E}">
        <p14:creationId xmlns:p14="http://schemas.microsoft.com/office/powerpoint/2010/main" val="3202028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Knowledge Representation in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5493027" y="1783803"/>
            <a:ext cx="5453268" cy="3849624"/>
          </a:xfrm>
        </p:spPr>
        <p:txBody>
          <a:bodyPr>
            <a:normAutofit/>
          </a:bodyPr>
          <a:lstStyle/>
          <a:p>
            <a:r>
              <a:rPr lang="en-US" sz="2400" dirty="0">
                <a:latin typeface="Helvetica" pitchFamily="2" charset="0"/>
              </a:rPr>
              <a:t>So, how would we represent this board?</a:t>
            </a:r>
          </a:p>
          <a:p>
            <a:r>
              <a:rPr lang="en-US" sz="2400" dirty="0">
                <a:latin typeface="Helvetica" pitchFamily="2" charset="0"/>
              </a:rPr>
              <a:t>Second character corresponds to second column, that queen is on row 4. </a:t>
            </a:r>
          </a:p>
          <a:p>
            <a:endParaRPr lang="en-US" sz="2400" dirty="0">
              <a:latin typeface="Helvetica" pitchFamily="2" charset="0"/>
            </a:endParaRPr>
          </a:p>
          <a:p>
            <a:pPr marL="0" indent="0" algn="ctr">
              <a:buNone/>
            </a:pPr>
            <a:r>
              <a:rPr lang="en-US" sz="2400" dirty="0">
                <a:latin typeface="Helvetica" pitchFamily="2" charset="0"/>
              </a:rPr>
              <a:t>    </a:t>
            </a:r>
            <a:r>
              <a:rPr lang="en-US" sz="2400" dirty="0">
                <a:latin typeface="Courier New" panose="02070309020205020404" pitchFamily="49" charset="0"/>
                <a:cs typeface="Courier New" panose="02070309020205020404" pitchFamily="49" charset="0"/>
              </a:rPr>
              <a:t>24?????? </a:t>
            </a: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4" name="Picture 2" descr="http://www.jinchess.com/chessboard/?p=----Q-----Q------------------QQ--Q-Q------------Q------Q--------">
            <a:extLst>
              <a:ext uri="{FF2B5EF4-FFF2-40B4-BE49-F238E27FC236}">
                <a16:creationId xmlns:a16="http://schemas.microsoft.com/office/drawing/2014/main" id="{DEC84E55-EFF9-0646-AF8F-BBE17EF8C3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816" y="1601511"/>
            <a:ext cx="4262306" cy="4262307"/>
          </a:xfrm>
          <a:prstGeom prst="rect">
            <a:avLst/>
          </a:prstGeom>
          <a:noFill/>
          <a:extLst>
            <a:ext uri="{909E8E84-426E-40DD-AFC4-6F175D3DCCD1}">
              <a14:hiddenFill xmlns:a14="http://schemas.microsoft.com/office/drawing/2010/main">
                <a:solidFill>
                  <a:srgbClr val="FFFFFF"/>
                </a:solidFill>
              </a14:hiddenFill>
            </a:ext>
          </a:extLst>
        </p:spPr>
      </p:pic>
      <p:sp>
        <p:nvSpPr>
          <p:cNvPr id="7" name="Oval 6">
            <a:extLst>
              <a:ext uri="{FF2B5EF4-FFF2-40B4-BE49-F238E27FC236}">
                <a16:creationId xmlns:a16="http://schemas.microsoft.com/office/drawing/2014/main" id="{169A7A29-394C-5F40-A9F7-D7E0C5A9DC55}"/>
              </a:ext>
            </a:extLst>
          </p:cNvPr>
          <p:cNvSpPr/>
          <p:nvPr/>
        </p:nvSpPr>
        <p:spPr>
          <a:xfrm>
            <a:off x="1518091" y="3659914"/>
            <a:ext cx="604706" cy="65875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BB0F1745-A88B-AC4B-3CF8-2F2BD61CB612}"/>
              </a:ext>
            </a:extLst>
          </p:cNvPr>
          <p:cNvGrpSpPr/>
          <p:nvPr/>
        </p:nvGrpSpPr>
        <p:grpSpPr>
          <a:xfrm>
            <a:off x="709349" y="1601510"/>
            <a:ext cx="4604773" cy="4262308"/>
            <a:chOff x="1491227" y="1953098"/>
            <a:chExt cx="4604773" cy="4262308"/>
          </a:xfrm>
        </p:grpSpPr>
        <p:pic>
          <p:nvPicPr>
            <p:cNvPr id="9" name="Picture 2" descr="http://www.jinchess.com/chessboard/?p=----Q-----Q------------------QQ--Q-Q------------Q------Q--------">
              <a:extLst>
                <a:ext uri="{FF2B5EF4-FFF2-40B4-BE49-F238E27FC236}">
                  <a16:creationId xmlns:a16="http://schemas.microsoft.com/office/drawing/2014/main" id="{94B5373F-A849-22C1-8917-C40E586961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3694" y="1953099"/>
              <a:ext cx="4262306" cy="4262307"/>
            </a:xfrm>
            <a:prstGeom prst="rect">
              <a:avLst/>
            </a:prstGeom>
            <a:noFill/>
            <a:extLst>
              <a:ext uri="{909E8E84-426E-40DD-AFC4-6F175D3DCCD1}">
                <a14:hiddenFill xmlns:a14="http://schemas.microsoft.com/office/drawing/2010/main">
                  <a:solidFill>
                    <a:srgbClr val="FFFFFF"/>
                  </a:solidFill>
                </a14:hiddenFill>
              </a:ext>
            </a:extLst>
          </p:spPr>
        </p:pic>
        <p:sp>
          <p:nvSpPr>
            <p:cNvPr id="10" name="Content Placeholder 2">
              <a:extLst>
                <a:ext uri="{FF2B5EF4-FFF2-40B4-BE49-F238E27FC236}">
                  <a16:creationId xmlns:a16="http://schemas.microsoft.com/office/drawing/2014/main" id="{1871C449-3521-7376-F768-0F521A9DE714}"/>
                </a:ext>
              </a:extLst>
            </p:cNvPr>
            <p:cNvSpPr txBox="1">
              <a:spLocks/>
            </p:cNvSpPr>
            <p:nvPr/>
          </p:nvSpPr>
          <p:spPr>
            <a:xfrm>
              <a:off x="1491227" y="1953098"/>
              <a:ext cx="2305878" cy="4262307"/>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US" sz="900" dirty="0">
                  <a:latin typeface="Helvetica" pitchFamily="2" charset="0"/>
                </a:rPr>
                <a:t>8</a:t>
              </a:r>
            </a:p>
            <a:p>
              <a:pPr marL="0" indent="0">
                <a:buNone/>
              </a:pPr>
              <a:endParaRPr lang="en-US" sz="900" dirty="0">
                <a:latin typeface="Helvetica" pitchFamily="2" charset="0"/>
              </a:endParaRPr>
            </a:p>
            <a:p>
              <a:pPr marL="0" indent="0">
                <a:buNone/>
              </a:pPr>
              <a:r>
                <a:rPr lang="en-US" sz="900" dirty="0">
                  <a:latin typeface="Helvetica" pitchFamily="2" charset="0"/>
                </a:rPr>
                <a:t>7</a:t>
              </a:r>
            </a:p>
            <a:p>
              <a:pPr marL="0" indent="0">
                <a:buNone/>
              </a:pPr>
              <a:endParaRPr lang="en-US" sz="900" dirty="0">
                <a:latin typeface="Helvetica" pitchFamily="2" charset="0"/>
              </a:endParaRPr>
            </a:p>
            <a:p>
              <a:pPr marL="0" indent="0">
                <a:buNone/>
              </a:pPr>
              <a:r>
                <a:rPr lang="en-US" sz="900" dirty="0">
                  <a:latin typeface="Helvetica" pitchFamily="2" charset="0"/>
                </a:rPr>
                <a:t>6</a:t>
              </a:r>
            </a:p>
            <a:p>
              <a:pPr marL="0" indent="0">
                <a:buNone/>
              </a:pPr>
              <a:endParaRPr lang="en-US" sz="900" dirty="0">
                <a:latin typeface="Helvetica" pitchFamily="2" charset="0"/>
              </a:endParaRPr>
            </a:p>
            <a:p>
              <a:pPr marL="0" indent="0">
                <a:buNone/>
              </a:pPr>
              <a:r>
                <a:rPr lang="en-US" sz="900" dirty="0">
                  <a:latin typeface="Helvetica" pitchFamily="2" charset="0"/>
                </a:rPr>
                <a:t>5</a:t>
              </a:r>
            </a:p>
            <a:p>
              <a:pPr marL="0" indent="0">
                <a:buNone/>
              </a:pPr>
              <a:endParaRPr lang="en-US" sz="900" dirty="0">
                <a:latin typeface="Helvetica" pitchFamily="2" charset="0"/>
              </a:endParaRPr>
            </a:p>
            <a:p>
              <a:pPr marL="0" indent="0">
                <a:buNone/>
              </a:pPr>
              <a:r>
                <a:rPr lang="en-US" sz="900" dirty="0">
                  <a:latin typeface="Helvetica" pitchFamily="2" charset="0"/>
                </a:rPr>
                <a:t>4</a:t>
              </a:r>
            </a:p>
            <a:p>
              <a:pPr marL="0" indent="0">
                <a:buNone/>
              </a:pPr>
              <a:endParaRPr lang="en-US" sz="900" dirty="0">
                <a:latin typeface="Helvetica" pitchFamily="2" charset="0"/>
              </a:endParaRPr>
            </a:p>
            <a:p>
              <a:pPr marL="0" indent="0">
                <a:buNone/>
              </a:pPr>
              <a:r>
                <a:rPr lang="en-US" sz="900" dirty="0">
                  <a:latin typeface="Helvetica" pitchFamily="2" charset="0"/>
                </a:rPr>
                <a:t>3</a:t>
              </a:r>
            </a:p>
            <a:p>
              <a:pPr marL="0" indent="0">
                <a:buNone/>
              </a:pPr>
              <a:endParaRPr lang="en-US" sz="900" dirty="0">
                <a:latin typeface="Helvetica" pitchFamily="2" charset="0"/>
              </a:endParaRPr>
            </a:p>
            <a:p>
              <a:pPr marL="0" indent="0">
                <a:buNone/>
              </a:pPr>
              <a:r>
                <a:rPr lang="en-US" sz="900" dirty="0">
                  <a:latin typeface="Helvetica" pitchFamily="2" charset="0"/>
                </a:rPr>
                <a:t>2</a:t>
              </a:r>
            </a:p>
            <a:p>
              <a:pPr marL="0" indent="0">
                <a:buNone/>
              </a:pPr>
              <a:endParaRPr lang="en-US" sz="900" dirty="0">
                <a:latin typeface="Helvetica" pitchFamily="2" charset="0"/>
              </a:endParaRPr>
            </a:p>
            <a:p>
              <a:pPr marL="0" indent="0">
                <a:buNone/>
              </a:pPr>
              <a:r>
                <a:rPr lang="en-US" sz="900" dirty="0">
                  <a:latin typeface="Helvetica" pitchFamily="2" charset="0"/>
                </a:rPr>
                <a:t>1</a:t>
              </a:r>
            </a:p>
          </p:txBody>
        </p:sp>
      </p:grpSp>
    </p:spTree>
    <p:extLst>
      <p:ext uri="{BB962C8B-B14F-4D97-AF65-F5344CB8AC3E}">
        <p14:creationId xmlns:p14="http://schemas.microsoft.com/office/powerpoint/2010/main" val="19922182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Knowledge Representation in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5493027" y="1783803"/>
            <a:ext cx="5453268" cy="3849624"/>
          </a:xfrm>
        </p:spPr>
        <p:txBody>
          <a:bodyPr>
            <a:normAutofit/>
          </a:bodyPr>
          <a:lstStyle/>
          <a:p>
            <a:r>
              <a:rPr lang="en-US" sz="2400" dirty="0">
                <a:latin typeface="Helvetica" pitchFamily="2" charset="0"/>
              </a:rPr>
              <a:t>So, how would we represent this board?</a:t>
            </a:r>
          </a:p>
          <a:p>
            <a:r>
              <a:rPr lang="en-US" sz="2400" dirty="0">
                <a:latin typeface="Helvetica" pitchFamily="2" charset="0"/>
              </a:rPr>
              <a:t>And the pattern continues…</a:t>
            </a:r>
          </a:p>
          <a:p>
            <a:r>
              <a:rPr lang="en-US" sz="2400" dirty="0">
                <a:latin typeface="Helvetica" pitchFamily="2" charset="0"/>
              </a:rPr>
              <a:t>Yielding a representation of:</a:t>
            </a:r>
          </a:p>
          <a:p>
            <a:endParaRPr lang="en-US" sz="2400" dirty="0">
              <a:latin typeface="Helvetica" pitchFamily="2" charset="0"/>
            </a:endParaRPr>
          </a:p>
          <a:p>
            <a:pPr marL="0" indent="0" algn="ctr">
              <a:buNone/>
            </a:pPr>
            <a:r>
              <a:rPr lang="en-US" sz="2400" dirty="0">
                <a:latin typeface="Helvetica" pitchFamily="2" charset="0"/>
              </a:rPr>
              <a:t>    </a:t>
            </a:r>
            <a:r>
              <a:rPr lang="en-US" sz="2400" dirty="0">
                <a:latin typeface="Courier New" panose="02070309020205020404" pitchFamily="49" charset="0"/>
                <a:cs typeface="Courier New" panose="02070309020205020404" pitchFamily="49" charset="0"/>
              </a:rPr>
              <a:t>24748552</a:t>
            </a:r>
            <a:r>
              <a:rPr lang="en-US" sz="2400" dirty="0">
                <a:latin typeface="Helvetica" pitchFamily="2" charset="0"/>
              </a:rPr>
              <a:t> </a:t>
            </a: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4" name="Picture 2" descr="http://www.jinchess.com/chessboard/?p=----Q-----Q------------------QQ--Q-Q------------Q------Q--------">
            <a:extLst>
              <a:ext uri="{FF2B5EF4-FFF2-40B4-BE49-F238E27FC236}">
                <a16:creationId xmlns:a16="http://schemas.microsoft.com/office/drawing/2014/main" id="{DEC84E55-EFF9-0646-AF8F-BBE17EF8C3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816" y="1601511"/>
            <a:ext cx="4262306" cy="4262307"/>
          </a:xfrm>
          <a:prstGeom prst="rect">
            <a:avLst/>
          </a:prstGeom>
          <a:noFill/>
          <a:extLst>
            <a:ext uri="{909E8E84-426E-40DD-AFC4-6F175D3DCCD1}">
              <a14:hiddenFill xmlns:a14="http://schemas.microsoft.com/office/drawing/2010/main">
                <a:solidFill>
                  <a:srgbClr val="FFFFFF"/>
                </a:solidFill>
              </a14:hiddenFill>
            </a:ext>
          </a:extLst>
        </p:spPr>
      </p:pic>
      <p:sp>
        <p:nvSpPr>
          <p:cNvPr id="7" name="Oval 6">
            <a:extLst>
              <a:ext uri="{FF2B5EF4-FFF2-40B4-BE49-F238E27FC236}">
                <a16:creationId xmlns:a16="http://schemas.microsoft.com/office/drawing/2014/main" id="{169A7A29-394C-5F40-A9F7-D7E0C5A9DC55}"/>
              </a:ext>
            </a:extLst>
          </p:cNvPr>
          <p:cNvSpPr/>
          <p:nvPr/>
        </p:nvSpPr>
        <p:spPr>
          <a:xfrm>
            <a:off x="7421218" y="4335774"/>
            <a:ext cx="1987825" cy="65875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776CF089-ABE8-0169-A7B3-E5BE148CE1FE}"/>
              </a:ext>
            </a:extLst>
          </p:cNvPr>
          <p:cNvGrpSpPr/>
          <p:nvPr/>
        </p:nvGrpSpPr>
        <p:grpSpPr>
          <a:xfrm>
            <a:off x="709349" y="1601510"/>
            <a:ext cx="4604773" cy="4262308"/>
            <a:chOff x="1491227" y="1953098"/>
            <a:chExt cx="4604773" cy="4262308"/>
          </a:xfrm>
        </p:grpSpPr>
        <p:pic>
          <p:nvPicPr>
            <p:cNvPr id="9" name="Picture 2" descr="http://www.jinchess.com/chessboard/?p=----Q-----Q------------------QQ--Q-Q------------Q------Q--------">
              <a:extLst>
                <a:ext uri="{FF2B5EF4-FFF2-40B4-BE49-F238E27FC236}">
                  <a16:creationId xmlns:a16="http://schemas.microsoft.com/office/drawing/2014/main" id="{D1515BB2-ED11-FDAD-B6C1-1D15399BEC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3694" y="1953099"/>
              <a:ext cx="4262306" cy="4262307"/>
            </a:xfrm>
            <a:prstGeom prst="rect">
              <a:avLst/>
            </a:prstGeom>
            <a:noFill/>
            <a:extLst>
              <a:ext uri="{909E8E84-426E-40DD-AFC4-6F175D3DCCD1}">
                <a14:hiddenFill xmlns:a14="http://schemas.microsoft.com/office/drawing/2010/main">
                  <a:solidFill>
                    <a:srgbClr val="FFFFFF"/>
                  </a:solidFill>
                </a14:hiddenFill>
              </a:ext>
            </a:extLst>
          </p:spPr>
        </p:pic>
        <p:sp>
          <p:nvSpPr>
            <p:cNvPr id="10" name="Content Placeholder 2">
              <a:extLst>
                <a:ext uri="{FF2B5EF4-FFF2-40B4-BE49-F238E27FC236}">
                  <a16:creationId xmlns:a16="http://schemas.microsoft.com/office/drawing/2014/main" id="{3F4340E2-3469-83C5-93D1-33596CF9A7A7}"/>
                </a:ext>
              </a:extLst>
            </p:cNvPr>
            <p:cNvSpPr txBox="1">
              <a:spLocks/>
            </p:cNvSpPr>
            <p:nvPr/>
          </p:nvSpPr>
          <p:spPr>
            <a:xfrm>
              <a:off x="1491227" y="1953098"/>
              <a:ext cx="2305878" cy="4262307"/>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US" sz="900" dirty="0">
                  <a:latin typeface="Helvetica" pitchFamily="2" charset="0"/>
                </a:rPr>
                <a:t>8</a:t>
              </a:r>
            </a:p>
            <a:p>
              <a:pPr marL="0" indent="0">
                <a:buNone/>
              </a:pPr>
              <a:endParaRPr lang="en-US" sz="900" dirty="0">
                <a:latin typeface="Helvetica" pitchFamily="2" charset="0"/>
              </a:endParaRPr>
            </a:p>
            <a:p>
              <a:pPr marL="0" indent="0">
                <a:buNone/>
              </a:pPr>
              <a:r>
                <a:rPr lang="en-US" sz="900" dirty="0">
                  <a:latin typeface="Helvetica" pitchFamily="2" charset="0"/>
                </a:rPr>
                <a:t>7</a:t>
              </a:r>
            </a:p>
            <a:p>
              <a:pPr marL="0" indent="0">
                <a:buNone/>
              </a:pPr>
              <a:endParaRPr lang="en-US" sz="900" dirty="0">
                <a:latin typeface="Helvetica" pitchFamily="2" charset="0"/>
              </a:endParaRPr>
            </a:p>
            <a:p>
              <a:pPr marL="0" indent="0">
                <a:buNone/>
              </a:pPr>
              <a:r>
                <a:rPr lang="en-US" sz="900" dirty="0">
                  <a:latin typeface="Helvetica" pitchFamily="2" charset="0"/>
                </a:rPr>
                <a:t>6</a:t>
              </a:r>
            </a:p>
            <a:p>
              <a:pPr marL="0" indent="0">
                <a:buNone/>
              </a:pPr>
              <a:endParaRPr lang="en-US" sz="900" dirty="0">
                <a:latin typeface="Helvetica" pitchFamily="2" charset="0"/>
              </a:endParaRPr>
            </a:p>
            <a:p>
              <a:pPr marL="0" indent="0">
                <a:buNone/>
              </a:pPr>
              <a:r>
                <a:rPr lang="en-US" sz="900" dirty="0">
                  <a:latin typeface="Helvetica" pitchFamily="2" charset="0"/>
                </a:rPr>
                <a:t>5</a:t>
              </a:r>
            </a:p>
            <a:p>
              <a:pPr marL="0" indent="0">
                <a:buNone/>
              </a:pPr>
              <a:endParaRPr lang="en-US" sz="900" dirty="0">
                <a:latin typeface="Helvetica" pitchFamily="2" charset="0"/>
              </a:endParaRPr>
            </a:p>
            <a:p>
              <a:pPr marL="0" indent="0">
                <a:buNone/>
              </a:pPr>
              <a:r>
                <a:rPr lang="en-US" sz="900" dirty="0">
                  <a:latin typeface="Helvetica" pitchFamily="2" charset="0"/>
                </a:rPr>
                <a:t>4</a:t>
              </a:r>
            </a:p>
            <a:p>
              <a:pPr marL="0" indent="0">
                <a:buNone/>
              </a:pPr>
              <a:endParaRPr lang="en-US" sz="900" dirty="0">
                <a:latin typeface="Helvetica" pitchFamily="2" charset="0"/>
              </a:endParaRPr>
            </a:p>
            <a:p>
              <a:pPr marL="0" indent="0">
                <a:buNone/>
              </a:pPr>
              <a:r>
                <a:rPr lang="en-US" sz="900" dirty="0">
                  <a:latin typeface="Helvetica" pitchFamily="2" charset="0"/>
                </a:rPr>
                <a:t>3</a:t>
              </a:r>
            </a:p>
            <a:p>
              <a:pPr marL="0" indent="0">
                <a:buNone/>
              </a:pPr>
              <a:endParaRPr lang="en-US" sz="900" dirty="0">
                <a:latin typeface="Helvetica" pitchFamily="2" charset="0"/>
              </a:endParaRPr>
            </a:p>
            <a:p>
              <a:pPr marL="0" indent="0">
                <a:buNone/>
              </a:pPr>
              <a:r>
                <a:rPr lang="en-US" sz="900" dirty="0">
                  <a:latin typeface="Helvetica" pitchFamily="2" charset="0"/>
                </a:rPr>
                <a:t>2</a:t>
              </a:r>
            </a:p>
            <a:p>
              <a:pPr marL="0" indent="0">
                <a:buNone/>
              </a:pPr>
              <a:endParaRPr lang="en-US" sz="900" dirty="0">
                <a:latin typeface="Helvetica" pitchFamily="2" charset="0"/>
              </a:endParaRPr>
            </a:p>
            <a:p>
              <a:pPr marL="0" indent="0">
                <a:buNone/>
              </a:pPr>
              <a:r>
                <a:rPr lang="en-US" sz="900" dirty="0">
                  <a:latin typeface="Helvetica" pitchFamily="2" charset="0"/>
                </a:rPr>
                <a:t>1</a:t>
              </a:r>
            </a:p>
          </p:txBody>
        </p:sp>
      </p:grpSp>
    </p:spTree>
    <p:extLst>
      <p:ext uri="{BB962C8B-B14F-4D97-AF65-F5344CB8AC3E}">
        <p14:creationId xmlns:p14="http://schemas.microsoft.com/office/powerpoint/2010/main" val="1051504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Knowledge Representation in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5493027" y="1783803"/>
            <a:ext cx="5453268" cy="3849624"/>
          </a:xfrm>
        </p:spPr>
        <p:txBody>
          <a:bodyPr>
            <a:normAutofit/>
          </a:bodyPr>
          <a:lstStyle/>
          <a:p>
            <a:r>
              <a:rPr lang="en-US" sz="2400" b="1" dirty="0">
                <a:solidFill>
                  <a:schemeClr val="accent1"/>
                </a:solidFill>
                <a:latin typeface="Helvetica" pitchFamily="2" charset="0"/>
              </a:rPr>
              <a:t>And just for fun… what might be a way to represent this same board as a binary string?</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4" name="Picture 2" descr="http://www.jinchess.com/chessboard/?p=----Q-----Q------------------QQ--Q-Q------------Q------Q--------">
            <a:extLst>
              <a:ext uri="{FF2B5EF4-FFF2-40B4-BE49-F238E27FC236}">
                <a16:creationId xmlns:a16="http://schemas.microsoft.com/office/drawing/2014/main" id="{DEC84E55-EFF9-0646-AF8F-BBE17EF8C3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816" y="1601511"/>
            <a:ext cx="4262306" cy="426230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2A065971-3140-79CB-4BEE-B82D47FC808A}"/>
              </a:ext>
            </a:extLst>
          </p:cNvPr>
          <p:cNvGrpSpPr/>
          <p:nvPr/>
        </p:nvGrpSpPr>
        <p:grpSpPr>
          <a:xfrm>
            <a:off x="709349" y="1601510"/>
            <a:ext cx="4604773" cy="4262308"/>
            <a:chOff x="1491227" y="1953098"/>
            <a:chExt cx="4604773" cy="4262308"/>
          </a:xfrm>
        </p:grpSpPr>
        <p:pic>
          <p:nvPicPr>
            <p:cNvPr id="8" name="Picture 2" descr="http://www.jinchess.com/chessboard/?p=----Q-----Q------------------QQ--Q-Q------------Q------Q--------">
              <a:extLst>
                <a:ext uri="{FF2B5EF4-FFF2-40B4-BE49-F238E27FC236}">
                  <a16:creationId xmlns:a16="http://schemas.microsoft.com/office/drawing/2014/main" id="{A707FAD3-C2FF-D27F-FC58-F10C1FC645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3694" y="1953099"/>
              <a:ext cx="4262306" cy="4262307"/>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19346178-AC2A-915F-3956-09FF1AC9D33C}"/>
                </a:ext>
              </a:extLst>
            </p:cNvPr>
            <p:cNvSpPr txBox="1">
              <a:spLocks/>
            </p:cNvSpPr>
            <p:nvPr/>
          </p:nvSpPr>
          <p:spPr>
            <a:xfrm>
              <a:off x="1491227" y="1953098"/>
              <a:ext cx="2305878" cy="4262307"/>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US" sz="900" dirty="0">
                  <a:latin typeface="Helvetica" pitchFamily="2" charset="0"/>
                </a:rPr>
                <a:t>8</a:t>
              </a:r>
            </a:p>
            <a:p>
              <a:pPr marL="0" indent="0">
                <a:buNone/>
              </a:pPr>
              <a:endParaRPr lang="en-US" sz="900" dirty="0">
                <a:latin typeface="Helvetica" pitchFamily="2" charset="0"/>
              </a:endParaRPr>
            </a:p>
            <a:p>
              <a:pPr marL="0" indent="0">
                <a:buNone/>
              </a:pPr>
              <a:r>
                <a:rPr lang="en-US" sz="900" dirty="0">
                  <a:latin typeface="Helvetica" pitchFamily="2" charset="0"/>
                </a:rPr>
                <a:t>7</a:t>
              </a:r>
            </a:p>
            <a:p>
              <a:pPr marL="0" indent="0">
                <a:buNone/>
              </a:pPr>
              <a:endParaRPr lang="en-US" sz="900" dirty="0">
                <a:latin typeface="Helvetica" pitchFamily="2" charset="0"/>
              </a:endParaRPr>
            </a:p>
            <a:p>
              <a:pPr marL="0" indent="0">
                <a:buNone/>
              </a:pPr>
              <a:r>
                <a:rPr lang="en-US" sz="900" dirty="0">
                  <a:latin typeface="Helvetica" pitchFamily="2" charset="0"/>
                </a:rPr>
                <a:t>6</a:t>
              </a:r>
            </a:p>
            <a:p>
              <a:pPr marL="0" indent="0">
                <a:buNone/>
              </a:pPr>
              <a:endParaRPr lang="en-US" sz="900" dirty="0">
                <a:latin typeface="Helvetica" pitchFamily="2" charset="0"/>
              </a:endParaRPr>
            </a:p>
            <a:p>
              <a:pPr marL="0" indent="0">
                <a:buNone/>
              </a:pPr>
              <a:r>
                <a:rPr lang="en-US" sz="900" dirty="0">
                  <a:latin typeface="Helvetica" pitchFamily="2" charset="0"/>
                </a:rPr>
                <a:t>5</a:t>
              </a:r>
            </a:p>
            <a:p>
              <a:pPr marL="0" indent="0">
                <a:buNone/>
              </a:pPr>
              <a:endParaRPr lang="en-US" sz="900" dirty="0">
                <a:latin typeface="Helvetica" pitchFamily="2" charset="0"/>
              </a:endParaRPr>
            </a:p>
            <a:p>
              <a:pPr marL="0" indent="0">
                <a:buNone/>
              </a:pPr>
              <a:r>
                <a:rPr lang="en-US" sz="900" dirty="0">
                  <a:latin typeface="Helvetica" pitchFamily="2" charset="0"/>
                </a:rPr>
                <a:t>4</a:t>
              </a:r>
            </a:p>
            <a:p>
              <a:pPr marL="0" indent="0">
                <a:buNone/>
              </a:pPr>
              <a:endParaRPr lang="en-US" sz="900" dirty="0">
                <a:latin typeface="Helvetica" pitchFamily="2" charset="0"/>
              </a:endParaRPr>
            </a:p>
            <a:p>
              <a:pPr marL="0" indent="0">
                <a:buNone/>
              </a:pPr>
              <a:r>
                <a:rPr lang="en-US" sz="900" dirty="0">
                  <a:latin typeface="Helvetica" pitchFamily="2" charset="0"/>
                </a:rPr>
                <a:t>3</a:t>
              </a:r>
            </a:p>
            <a:p>
              <a:pPr marL="0" indent="0">
                <a:buNone/>
              </a:pPr>
              <a:endParaRPr lang="en-US" sz="900" dirty="0">
                <a:latin typeface="Helvetica" pitchFamily="2" charset="0"/>
              </a:endParaRPr>
            </a:p>
            <a:p>
              <a:pPr marL="0" indent="0">
                <a:buNone/>
              </a:pPr>
              <a:r>
                <a:rPr lang="en-US" sz="900" dirty="0">
                  <a:latin typeface="Helvetica" pitchFamily="2" charset="0"/>
                </a:rPr>
                <a:t>2</a:t>
              </a:r>
            </a:p>
            <a:p>
              <a:pPr marL="0" indent="0">
                <a:buNone/>
              </a:pPr>
              <a:endParaRPr lang="en-US" sz="900" dirty="0">
                <a:latin typeface="Helvetica" pitchFamily="2" charset="0"/>
              </a:endParaRPr>
            </a:p>
            <a:p>
              <a:pPr marL="0" indent="0">
                <a:buNone/>
              </a:pPr>
              <a:r>
                <a:rPr lang="en-US" sz="900" dirty="0">
                  <a:latin typeface="Helvetica" pitchFamily="2" charset="0"/>
                </a:rPr>
                <a:t>1</a:t>
              </a:r>
            </a:p>
          </p:txBody>
        </p:sp>
      </p:grpSp>
    </p:spTree>
    <p:extLst>
      <p:ext uri="{BB962C8B-B14F-4D97-AF65-F5344CB8AC3E}">
        <p14:creationId xmlns:p14="http://schemas.microsoft.com/office/powerpoint/2010/main" val="3686690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Knowledge Representation in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8095422" y="1783803"/>
            <a:ext cx="3387585" cy="3849624"/>
          </a:xfrm>
        </p:spPr>
        <p:txBody>
          <a:bodyPr>
            <a:normAutofit/>
          </a:bodyPr>
          <a:lstStyle/>
          <a:p>
            <a:r>
              <a:rPr lang="en-US" sz="2400" dirty="0">
                <a:latin typeface="Helvetica" pitchFamily="2" charset="0"/>
              </a:rPr>
              <a:t>Perhaps a string of length 64, </a:t>
            </a:r>
            <a:r>
              <a:rPr lang="en-US" sz="2400">
                <a:latin typeface="Helvetica" pitchFamily="2" charset="0"/>
              </a:rPr>
              <a:t>one character for </a:t>
            </a:r>
            <a:r>
              <a:rPr lang="en-US" sz="2400" dirty="0">
                <a:latin typeface="Helvetica" pitchFamily="2" charset="0"/>
              </a:rPr>
              <a:t>each square of the board.</a:t>
            </a:r>
          </a:p>
          <a:p>
            <a:r>
              <a:rPr lang="en-US" sz="2400" dirty="0">
                <a:latin typeface="Helvetica" pitchFamily="2" charset="0"/>
              </a:rPr>
              <a:t>0 means that there isn’t a queen there.</a:t>
            </a:r>
          </a:p>
          <a:p>
            <a:r>
              <a:rPr lang="en-US" sz="2400" dirty="0">
                <a:latin typeface="Helvetica" pitchFamily="2" charset="0"/>
              </a:rPr>
              <a:t>1 means that there is a queen there.</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4" name="Picture 2" descr="http://www.jinchess.com/chessboard/?p=----Q-----Q------------------QQ--Q-Q------------Q------Q--------">
            <a:extLst>
              <a:ext uri="{FF2B5EF4-FFF2-40B4-BE49-F238E27FC236}">
                <a16:creationId xmlns:a16="http://schemas.microsoft.com/office/drawing/2014/main" id="{DEC84E55-EFF9-0646-AF8F-BBE17EF8C3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816" y="1601511"/>
            <a:ext cx="4262306" cy="426230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95748D1-DB9F-4D4F-8ED8-AE154AC852A0}"/>
              </a:ext>
            </a:extLst>
          </p:cNvPr>
          <p:cNvSpPr txBox="1"/>
          <p:nvPr/>
        </p:nvSpPr>
        <p:spPr>
          <a:xfrm>
            <a:off x="5405635" y="1601511"/>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00001000</a:t>
            </a:r>
          </a:p>
        </p:txBody>
      </p:sp>
      <p:sp>
        <p:nvSpPr>
          <p:cNvPr id="8" name="TextBox 7">
            <a:extLst>
              <a:ext uri="{FF2B5EF4-FFF2-40B4-BE49-F238E27FC236}">
                <a16:creationId xmlns:a16="http://schemas.microsoft.com/office/drawing/2014/main" id="{B2E015C5-F9EE-4379-A239-973BA76B305A}"/>
              </a:ext>
            </a:extLst>
          </p:cNvPr>
          <p:cNvSpPr txBox="1"/>
          <p:nvPr/>
        </p:nvSpPr>
        <p:spPr>
          <a:xfrm>
            <a:off x="5389862" y="2063176"/>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00100000</a:t>
            </a:r>
          </a:p>
        </p:txBody>
      </p:sp>
      <p:sp>
        <p:nvSpPr>
          <p:cNvPr id="9" name="TextBox 8">
            <a:extLst>
              <a:ext uri="{FF2B5EF4-FFF2-40B4-BE49-F238E27FC236}">
                <a16:creationId xmlns:a16="http://schemas.microsoft.com/office/drawing/2014/main" id="{80B0D26D-AA57-4443-9310-4047C3D50009}"/>
              </a:ext>
            </a:extLst>
          </p:cNvPr>
          <p:cNvSpPr txBox="1"/>
          <p:nvPr/>
        </p:nvSpPr>
        <p:spPr>
          <a:xfrm>
            <a:off x="5405634" y="2646069"/>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00000000</a:t>
            </a:r>
          </a:p>
        </p:txBody>
      </p:sp>
      <p:sp>
        <p:nvSpPr>
          <p:cNvPr id="10" name="TextBox 9">
            <a:extLst>
              <a:ext uri="{FF2B5EF4-FFF2-40B4-BE49-F238E27FC236}">
                <a16:creationId xmlns:a16="http://schemas.microsoft.com/office/drawing/2014/main" id="{28B5B309-90EC-4BBE-A997-47A8600D6D8F}"/>
              </a:ext>
            </a:extLst>
          </p:cNvPr>
          <p:cNvSpPr txBox="1"/>
          <p:nvPr/>
        </p:nvSpPr>
        <p:spPr>
          <a:xfrm>
            <a:off x="5405633" y="3198167"/>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00000110</a:t>
            </a:r>
          </a:p>
        </p:txBody>
      </p:sp>
      <p:sp>
        <p:nvSpPr>
          <p:cNvPr id="11" name="TextBox 10">
            <a:extLst>
              <a:ext uri="{FF2B5EF4-FFF2-40B4-BE49-F238E27FC236}">
                <a16:creationId xmlns:a16="http://schemas.microsoft.com/office/drawing/2014/main" id="{58D03B5D-AA8C-4FFB-AA6F-AA1EDB213DB4}"/>
              </a:ext>
            </a:extLst>
          </p:cNvPr>
          <p:cNvSpPr txBox="1"/>
          <p:nvPr/>
        </p:nvSpPr>
        <p:spPr>
          <a:xfrm>
            <a:off x="5421410" y="3781060"/>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01010000</a:t>
            </a:r>
          </a:p>
        </p:txBody>
      </p:sp>
      <p:sp>
        <p:nvSpPr>
          <p:cNvPr id="12" name="TextBox 11">
            <a:extLst>
              <a:ext uri="{FF2B5EF4-FFF2-40B4-BE49-F238E27FC236}">
                <a16:creationId xmlns:a16="http://schemas.microsoft.com/office/drawing/2014/main" id="{76FD2B61-A685-476C-945D-70D5FB803CD2}"/>
              </a:ext>
            </a:extLst>
          </p:cNvPr>
          <p:cNvSpPr txBox="1"/>
          <p:nvPr/>
        </p:nvSpPr>
        <p:spPr>
          <a:xfrm>
            <a:off x="5421410" y="4291707"/>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00000000</a:t>
            </a:r>
          </a:p>
        </p:txBody>
      </p:sp>
      <p:sp>
        <p:nvSpPr>
          <p:cNvPr id="13" name="TextBox 12">
            <a:extLst>
              <a:ext uri="{FF2B5EF4-FFF2-40B4-BE49-F238E27FC236}">
                <a16:creationId xmlns:a16="http://schemas.microsoft.com/office/drawing/2014/main" id="{FF56022B-37FD-45F7-BC61-228E465C1699}"/>
              </a:ext>
            </a:extLst>
          </p:cNvPr>
          <p:cNvSpPr txBox="1"/>
          <p:nvPr/>
        </p:nvSpPr>
        <p:spPr>
          <a:xfrm>
            <a:off x="5443506" y="4794824"/>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10000001</a:t>
            </a:r>
          </a:p>
        </p:txBody>
      </p:sp>
      <p:sp>
        <p:nvSpPr>
          <p:cNvPr id="15" name="TextBox 14">
            <a:extLst>
              <a:ext uri="{FF2B5EF4-FFF2-40B4-BE49-F238E27FC236}">
                <a16:creationId xmlns:a16="http://schemas.microsoft.com/office/drawing/2014/main" id="{24E253C7-CA5F-4FE8-9B3A-4025DE8EFFE7}"/>
              </a:ext>
            </a:extLst>
          </p:cNvPr>
          <p:cNvSpPr txBox="1"/>
          <p:nvPr/>
        </p:nvSpPr>
        <p:spPr>
          <a:xfrm>
            <a:off x="5443505" y="5346923"/>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00000000</a:t>
            </a:r>
          </a:p>
        </p:txBody>
      </p:sp>
      <p:grpSp>
        <p:nvGrpSpPr>
          <p:cNvPr id="14" name="Group 13">
            <a:extLst>
              <a:ext uri="{FF2B5EF4-FFF2-40B4-BE49-F238E27FC236}">
                <a16:creationId xmlns:a16="http://schemas.microsoft.com/office/drawing/2014/main" id="{B3EDF93E-18B5-386B-9603-704780D3D7C4}"/>
              </a:ext>
            </a:extLst>
          </p:cNvPr>
          <p:cNvGrpSpPr/>
          <p:nvPr/>
        </p:nvGrpSpPr>
        <p:grpSpPr>
          <a:xfrm>
            <a:off x="709349" y="1601510"/>
            <a:ext cx="4604773" cy="4262308"/>
            <a:chOff x="1491227" y="1953098"/>
            <a:chExt cx="4604773" cy="4262308"/>
          </a:xfrm>
        </p:grpSpPr>
        <p:pic>
          <p:nvPicPr>
            <p:cNvPr id="16" name="Picture 2" descr="http://www.jinchess.com/chessboard/?p=----Q-----Q------------------QQ--Q-Q------------Q------Q--------">
              <a:extLst>
                <a:ext uri="{FF2B5EF4-FFF2-40B4-BE49-F238E27FC236}">
                  <a16:creationId xmlns:a16="http://schemas.microsoft.com/office/drawing/2014/main" id="{A1A58ABF-199B-0BB6-3B92-3C9D5AC182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3694" y="1953099"/>
              <a:ext cx="4262306" cy="4262307"/>
            </a:xfrm>
            <a:prstGeom prst="rect">
              <a:avLst/>
            </a:prstGeom>
            <a:noFill/>
            <a:extLst>
              <a:ext uri="{909E8E84-426E-40DD-AFC4-6F175D3DCCD1}">
                <a14:hiddenFill xmlns:a14="http://schemas.microsoft.com/office/drawing/2010/main">
                  <a:solidFill>
                    <a:srgbClr val="FFFFFF"/>
                  </a:solidFill>
                </a14:hiddenFill>
              </a:ext>
            </a:extLst>
          </p:spPr>
        </p:pic>
        <p:sp>
          <p:nvSpPr>
            <p:cNvPr id="17" name="Content Placeholder 2">
              <a:extLst>
                <a:ext uri="{FF2B5EF4-FFF2-40B4-BE49-F238E27FC236}">
                  <a16:creationId xmlns:a16="http://schemas.microsoft.com/office/drawing/2014/main" id="{8B2C316B-385B-DA18-538A-322A29B0632E}"/>
                </a:ext>
              </a:extLst>
            </p:cNvPr>
            <p:cNvSpPr txBox="1">
              <a:spLocks/>
            </p:cNvSpPr>
            <p:nvPr/>
          </p:nvSpPr>
          <p:spPr>
            <a:xfrm>
              <a:off x="1491227" y="1953098"/>
              <a:ext cx="2305878" cy="4262307"/>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US" sz="900" dirty="0">
                  <a:latin typeface="Helvetica" pitchFamily="2" charset="0"/>
                </a:rPr>
                <a:t>8</a:t>
              </a:r>
            </a:p>
            <a:p>
              <a:pPr marL="0" indent="0">
                <a:buNone/>
              </a:pPr>
              <a:endParaRPr lang="en-US" sz="900" dirty="0">
                <a:latin typeface="Helvetica" pitchFamily="2" charset="0"/>
              </a:endParaRPr>
            </a:p>
            <a:p>
              <a:pPr marL="0" indent="0">
                <a:buNone/>
              </a:pPr>
              <a:r>
                <a:rPr lang="en-US" sz="900" dirty="0">
                  <a:latin typeface="Helvetica" pitchFamily="2" charset="0"/>
                </a:rPr>
                <a:t>7</a:t>
              </a:r>
            </a:p>
            <a:p>
              <a:pPr marL="0" indent="0">
                <a:buNone/>
              </a:pPr>
              <a:endParaRPr lang="en-US" sz="900" dirty="0">
                <a:latin typeface="Helvetica" pitchFamily="2" charset="0"/>
              </a:endParaRPr>
            </a:p>
            <a:p>
              <a:pPr marL="0" indent="0">
                <a:buNone/>
              </a:pPr>
              <a:r>
                <a:rPr lang="en-US" sz="900" dirty="0">
                  <a:latin typeface="Helvetica" pitchFamily="2" charset="0"/>
                </a:rPr>
                <a:t>6</a:t>
              </a:r>
            </a:p>
            <a:p>
              <a:pPr marL="0" indent="0">
                <a:buNone/>
              </a:pPr>
              <a:endParaRPr lang="en-US" sz="900" dirty="0">
                <a:latin typeface="Helvetica" pitchFamily="2" charset="0"/>
              </a:endParaRPr>
            </a:p>
            <a:p>
              <a:pPr marL="0" indent="0">
                <a:buNone/>
              </a:pPr>
              <a:r>
                <a:rPr lang="en-US" sz="900" dirty="0">
                  <a:latin typeface="Helvetica" pitchFamily="2" charset="0"/>
                </a:rPr>
                <a:t>5</a:t>
              </a:r>
            </a:p>
            <a:p>
              <a:pPr marL="0" indent="0">
                <a:buNone/>
              </a:pPr>
              <a:endParaRPr lang="en-US" sz="900" dirty="0">
                <a:latin typeface="Helvetica" pitchFamily="2" charset="0"/>
              </a:endParaRPr>
            </a:p>
            <a:p>
              <a:pPr marL="0" indent="0">
                <a:buNone/>
              </a:pPr>
              <a:r>
                <a:rPr lang="en-US" sz="900" dirty="0">
                  <a:latin typeface="Helvetica" pitchFamily="2" charset="0"/>
                </a:rPr>
                <a:t>4</a:t>
              </a:r>
            </a:p>
            <a:p>
              <a:pPr marL="0" indent="0">
                <a:buNone/>
              </a:pPr>
              <a:endParaRPr lang="en-US" sz="900" dirty="0">
                <a:latin typeface="Helvetica" pitchFamily="2" charset="0"/>
              </a:endParaRPr>
            </a:p>
            <a:p>
              <a:pPr marL="0" indent="0">
                <a:buNone/>
              </a:pPr>
              <a:r>
                <a:rPr lang="en-US" sz="900" dirty="0">
                  <a:latin typeface="Helvetica" pitchFamily="2" charset="0"/>
                </a:rPr>
                <a:t>3</a:t>
              </a:r>
            </a:p>
            <a:p>
              <a:pPr marL="0" indent="0">
                <a:buNone/>
              </a:pPr>
              <a:endParaRPr lang="en-US" sz="900" dirty="0">
                <a:latin typeface="Helvetica" pitchFamily="2" charset="0"/>
              </a:endParaRPr>
            </a:p>
            <a:p>
              <a:pPr marL="0" indent="0">
                <a:buNone/>
              </a:pPr>
              <a:r>
                <a:rPr lang="en-US" sz="900" dirty="0">
                  <a:latin typeface="Helvetica" pitchFamily="2" charset="0"/>
                </a:rPr>
                <a:t>2</a:t>
              </a:r>
            </a:p>
            <a:p>
              <a:pPr marL="0" indent="0">
                <a:buNone/>
              </a:pPr>
              <a:endParaRPr lang="en-US" sz="900" dirty="0">
                <a:latin typeface="Helvetica" pitchFamily="2" charset="0"/>
              </a:endParaRPr>
            </a:p>
            <a:p>
              <a:pPr marL="0" indent="0">
                <a:buNone/>
              </a:pPr>
              <a:r>
                <a:rPr lang="en-US" sz="900" dirty="0">
                  <a:latin typeface="Helvetica" pitchFamily="2" charset="0"/>
                </a:rPr>
                <a:t>1</a:t>
              </a:r>
            </a:p>
          </p:txBody>
        </p:sp>
      </p:grpSp>
    </p:spTree>
    <p:extLst>
      <p:ext uri="{BB962C8B-B14F-4D97-AF65-F5344CB8AC3E}">
        <p14:creationId xmlns:p14="http://schemas.microsoft.com/office/powerpoint/2010/main" val="1974990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1" grpId="0"/>
      <p:bldP spid="12" grpId="0"/>
      <p:bldP spid="13"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Fitness Functions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1066800" y="1783803"/>
            <a:ext cx="9879495" cy="3849624"/>
          </a:xfrm>
        </p:spPr>
        <p:txBody>
          <a:bodyPr>
            <a:normAutofit fontScale="92500"/>
          </a:bodyPr>
          <a:lstStyle/>
          <a:p>
            <a:r>
              <a:rPr lang="en-US" sz="2400" b="1" dirty="0">
                <a:solidFill>
                  <a:srgbClr val="0070C0"/>
                </a:solidFill>
                <a:latin typeface="Helvetica" pitchFamily="2" charset="0"/>
              </a:rPr>
              <a:t>In “real life” natural selection, how were individuals deemed “good”?</a:t>
            </a:r>
          </a:p>
          <a:p>
            <a:pPr lvl="1"/>
            <a:r>
              <a:rPr lang="en-US" sz="2200" dirty="0">
                <a:latin typeface="Helvetica" pitchFamily="2" charset="0"/>
              </a:rPr>
              <a:t>They didn’t die! They lived long enough to reproduce!</a:t>
            </a:r>
          </a:p>
          <a:p>
            <a:pPr lvl="1"/>
            <a:endParaRPr lang="en-US" sz="2200" dirty="0">
              <a:latin typeface="Helvetica" pitchFamily="2" charset="0"/>
            </a:endParaRPr>
          </a:p>
          <a:p>
            <a:r>
              <a:rPr lang="en-US" sz="2400" dirty="0">
                <a:latin typeface="Helvetica" pitchFamily="2" charset="0"/>
              </a:rPr>
              <a:t>In Genetic algorithms, we need a way of measuring the goodness of a state.</a:t>
            </a:r>
          </a:p>
          <a:p>
            <a:r>
              <a:rPr lang="en-US" sz="2400" dirty="0">
                <a:latin typeface="Helvetica" pitchFamily="2" charset="0"/>
              </a:rPr>
              <a:t>We do that with a </a:t>
            </a:r>
            <a:r>
              <a:rPr lang="en-US" sz="2400" b="1" dirty="0">
                <a:latin typeface="Helvetica" pitchFamily="2" charset="0"/>
              </a:rPr>
              <a:t>fitness function</a:t>
            </a:r>
            <a:r>
              <a:rPr lang="en-US" sz="2400" dirty="0">
                <a:latin typeface="Helvetica" pitchFamily="2" charset="0"/>
              </a:rPr>
              <a:t>.</a:t>
            </a:r>
          </a:p>
          <a:p>
            <a:pPr lvl="1"/>
            <a:r>
              <a:rPr lang="en-US" sz="2200" dirty="0">
                <a:latin typeface="Helvetica" pitchFamily="2" charset="0"/>
              </a:rPr>
              <a:t>Same idea as “objective function”, “evaluation function”, etc.</a:t>
            </a:r>
          </a:p>
          <a:p>
            <a:pPr lvl="1"/>
            <a:r>
              <a:rPr lang="en-US" sz="2200" dirty="0">
                <a:latin typeface="Helvetica" pitchFamily="2" charset="0"/>
              </a:rPr>
              <a:t>Should return higher values for better states.</a:t>
            </a:r>
          </a:p>
          <a:p>
            <a:pPr marL="0" indent="0" algn="ctr">
              <a:buNone/>
            </a:pPr>
            <a:r>
              <a:rPr lang="en-US" sz="2400" dirty="0">
                <a:latin typeface="Helvetica" pitchFamily="2" charset="0"/>
              </a:rPr>
              <a:t>     </a:t>
            </a: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Tree>
    <p:extLst>
      <p:ext uri="{BB962C8B-B14F-4D97-AF65-F5344CB8AC3E}">
        <p14:creationId xmlns:p14="http://schemas.microsoft.com/office/powerpoint/2010/main" val="2654668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dissolv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dissolv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dissolv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dissolve">
                                      <p:cBhvr>
                                        <p:cTn id="22" dur="500"/>
                                        <p:tgtEl>
                                          <p:spTgt spid="3">
                                            <p:txEl>
                                              <p:pRg st="5" end="5"/>
                                            </p:txEl>
                                          </p:spTgt>
                                        </p:tgtEl>
                                      </p:cBhvr>
                                    </p:animEffect>
                                  </p:childTnLst>
                                </p:cTn>
                              </p:par>
                              <p:par>
                                <p:cTn id="23" presetID="9"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dissolv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Fitness Function for 8 Queens Problem</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1066799" y="2103120"/>
            <a:ext cx="10316817" cy="3849624"/>
          </a:xfrm>
        </p:spPr>
        <p:txBody>
          <a:bodyPr>
            <a:normAutofit fontScale="92500" lnSpcReduction="10000"/>
          </a:bodyPr>
          <a:lstStyle/>
          <a:p>
            <a:r>
              <a:rPr lang="en-US" sz="2400" dirty="0">
                <a:latin typeface="Helvetica" pitchFamily="2" charset="0"/>
              </a:rPr>
              <a:t>Returning to state </a:t>
            </a:r>
            <a:r>
              <a:rPr lang="en-US" sz="2400" dirty="0">
                <a:latin typeface="Courier New" panose="02070309020205020404" pitchFamily="49" charset="0"/>
                <a:cs typeface="Courier New" panose="02070309020205020404" pitchFamily="49" charset="0"/>
              </a:rPr>
              <a:t>24748552…</a:t>
            </a: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r>
              <a:rPr lang="en-US" sz="2400" dirty="0">
                <a:latin typeface="Helvetica" pitchFamily="2" charset="0"/>
              </a:rPr>
              <a:t>What might be a way to evaluate how “fit” a state is?</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4" name="Picture 2" descr="http://www.jinchess.com/chessboard/?p=----Q-----Q------------------QQ--Q-Q------------Q------Q--------">
            <a:extLst>
              <a:ext uri="{FF2B5EF4-FFF2-40B4-BE49-F238E27FC236}">
                <a16:creationId xmlns:a16="http://schemas.microsoft.com/office/drawing/2014/main" id="{DEC84E55-EFF9-0646-AF8F-BBE17EF8C3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8183" y="2669946"/>
            <a:ext cx="2617671" cy="2617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19044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Fitness Function for 8 Queens Problem</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4333461" y="2103120"/>
            <a:ext cx="7050155" cy="3849624"/>
          </a:xfrm>
        </p:spPr>
        <p:txBody>
          <a:bodyPr>
            <a:normAutofit fontScale="92500" lnSpcReduction="10000"/>
          </a:bodyPr>
          <a:lstStyle/>
          <a:p>
            <a:r>
              <a:rPr lang="en-US" sz="2400" dirty="0">
                <a:latin typeface="Helvetica" pitchFamily="2" charset="0"/>
              </a:rPr>
              <a:t>We could say that it’s the number of non-attacking pairs of queens!</a:t>
            </a:r>
          </a:p>
          <a:p>
            <a:pPr lvl="1"/>
            <a:r>
              <a:rPr lang="en-US" sz="2200" dirty="0">
                <a:latin typeface="Helvetica" pitchFamily="2" charset="0"/>
              </a:rPr>
              <a:t>Kind of the inverse of the previous heuristic, since now we value ‘high fitness’ as opposed to ‘low cost’</a:t>
            </a:r>
          </a:p>
          <a:p>
            <a:r>
              <a:rPr lang="en-US" sz="2400" dirty="0">
                <a:latin typeface="Helvetica" pitchFamily="2" charset="0"/>
              </a:rPr>
              <a:t>There are 28 pairs total.</a:t>
            </a:r>
          </a:p>
          <a:p>
            <a:r>
              <a:rPr lang="en-US" sz="2400" dirty="0">
                <a:latin typeface="Helvetica" pitchFamily="2" charset="0"/>
              </a:rPr>
              <a:t>So any valid solution will have its evaluation function return 28.</a:t>
            </a:r>
          </a:p>
          <a:p>
            <a:r>
              <a:rPr lang="en-US" sz="2400" dirty="0">
                <a:latin typeface="Helvetica" pitchFamily="2" charset="0"/>
              </a:rPr>
              <a:t>This example has 24 non-attacking pairs, so the function would return 24.</a:t>
            </a:r>
            <a:endParaRPr lang="en-US" sz="22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4" name="Picture 2" descr="http://www.jinchess.com/chessboard/?p=----Q-----Q------------------QQ--Q-Q------------Q------Q--------">
            <a:extLst>
              <a:ext uri="{FF2B5EF4-FFF2-40B4-BE49-F238E27FC236}">
                <a16:creationId xmlns:a16="http://schemas.microsoft.com/office/drawing/2014/main" id="{DEC84E55-EFF9-0646-AF8F-BBE17EF8C3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799" y="2655036"/>
            <a:ext cx="3048000" cy="30480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2F6A8E2-DAB9-894C-BBB9-7C32F93EA780}"/>
              </a:ext>
            </a:extLst>
          </p:cNvPr>
          <p:cNvSpPr txBox="1"/>
          <p:nvPr/>
        </p:nvSpPr>
        <p:spPr>
          <a:xfrm>
            <a:off x="1630018" y="5722963"/>
            <a:ext cx="2226365" cy="492443"/>
          </a:xfrm>
          <a:prstGeom prst="rect">
            <a:avLst/>
          </a:prstGeom>
          <a:noFill/>
        </p:spPr>
        <p:txBody>
          <a:bodyPr wrap="square" rtlCol="0">
            <a:spAutoFit/>
          </a:bodyPr>
          <a:lstStyle/>
          <a:p>
            <a:r>
              <a:rPr lang="en-US" sz="2600" dirty="0">
                <a:latin typeface="Courier New" panose="02070309020205020404" pitchFamily="49" charset="0"/>
                <a:cs typeface="Courier New" panose="02070309020205020404" pitchFamily="49" charset="0"/>
              </a:rPr>
              <a:t>24748552</a:t>
            </a:r>
            <a:endParaRPr lang="en-US" sz="2600" dirty="0"/>
          </a:p>
        </p:txBody>
      </p:sp>
    </p:spTree>
    <p:extLst>
      <p:ext uri="{BB962C8B-B14F-4D97-AF65-F5344CB8AC3E}">
        <p14:creationId xmlns:p14="http://schemas.microsoft.com/office/powerpoint/2010/main" val="69043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dissolv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dissolv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The General Genetic Algorithm</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fontScale="92500" lnSpcReduction="20000"/>
          </a:bodyPr>
          <a:lstStyle/>
          <a:p>
            <a:r>
              <a:rPr lang="en-US" sz="1900" dirty="0">
                <a:latin typeface="Helvetica" pitchFamily="2" charset="0"/>
              </a:rPr>
              <a:t>We now have everything that we need to rock and roll!</a:t>
            </a:r>
          </a:p>
          <a:p>
            <a:r>
              <a:rPr lang="en-US" sz="1900" dirty="0">
                <a:latin typeface="Helvetica" pitchFamily="2" charset="0"/>
              </a:rPr>
              <a:t>The basic premise:</a:t>
            </a:r>
          </a:p>
          <a:p>
            <a:pPr lvl="1"/>
            <a:r>
              <a:rPr lang="en-US" sz="1900" dirty="0">
                <a:latin typeface="Helvetica" pitchFamily="2" charset="0"/>
              </a:rPr>
              <a:t>Generate an </a:t>
            </a:r>
            <a:r>
              <a:rPr lang="en-US" sz="1900" b="1" dirty="0">
                <a:latin typeface="Helvetica" pitchFamily="2" charset="0"/>
              </a:rPr>
              <a:t>initial population</a:t>
            </a:r>
            <a:r>
              <a:rPr lang="en-US" sz="1900" dirty="0">
                <a:latin typeface="Helvetica" pitchFamily="2" charset="0"/>
              </a:rPr>
              <a:t>. </a:t>
            </a:r>
          </a:p>
          <a:p>
            <a:pPr lvl="2"/>
            <a:r>
              <a:rPr lang="en-US" sz="1900" dirty="0">
                <a:latin typeface="Helvetica" pitchFamily="2" charset="0"/>
              </a:rPr>
              <a:t>i.e., lots of individual states, represented in our String format.</a:t>
            </a:r>
          </a:p>
          <a:p>
            <a:pPr lvl="1"/>
            <a:r>
              <a:rPr lang="en-US" sz="1900" dirty="0">
                <a:latin typeface="Helvetica" pitchFamily="2" charset="0"/>
              </a:rPr>
              <a:t>Figure out how good each individual is in our initial population (weight them).</a:t>
            </a:r>
          </a:p>
          <a:p>
            <a:pPr lvl="2"/>
            <a:r>
              <a:rPr lang="en-US" sz="1900" dirty="0">
                <a:latin typeface="Helvetica" pitchFamily="2" charset="0"/>
              </a:rPr>
              <a:t>Using our fitness function.</a:t>
            </a:r>
          </a:p>
          <a:p>
            <a:pPr lvl="2"/>
            <a:r>
              <a:rPr lang="en-US" sz="1900" dirty="0">
                <a:latin typeface="Helvetica" pitchFamily="2" charset="0"/>
              </a:rPr>
              <a:t>If anything is a solution, then we are already done!</a:t>
            </a:r>
          </a:p>
          <a:p>
            <a:pPr lvl="1"/>
            <a:r>
              <a:rPr lang="en-US" sz="1900" dirty="0">
                <a:latin typeface="Helvetica" pitchFamily="2" charset="0"/>
              </a:rPr>
              <a:t>Select pairs of individuals to “mate” and produce offspring states</a:t>
            </a:r>
          </a:p>
          <a:p>
            <a:pPr lvl="2"/>
            <a:r>
              <a:rPr lang="en-US" sz="1900" dirty="0">
                <a:latin typeface="Helvetica" pitchFamily="2" charset="0"/>
              </a:rPr>
              <a:t>The ”fitter you are” the more likely you will mate</a:t>
            </a:r>
          </a:p>
          <a:p>
            <a:pPr lvl="1"/>
            <a:r>
              <a:rPr lang="en-US" sz="1900" dirty="0">
                <a:latin typeface="Helvetica" pitchFamily="2" charset="0"/>
              </a:rPr>
              <a:t>Mutate the offspring state</a:t>
            </a:r>
          </a:p>
          <a:p>
            <a:pPr lvl="2"/>
            <a:r>
              <a:rPr lang="en-US" sz="1900" dirty="0">
                <a:latin typeface="Helvetica" pitchFamily="2" charset="0"/>
              </a:rPr>
              <a:t>More on this later.</a:t>
            </a:r>
          </a:p>
          <a:p>
            <a:pPr lvl="1"/>
            <a:r>
              <a:rPr lang="en-US" sz="1900" dirty="0">
                <a:latin typeface="Helvetica" pitchFamily="2" charset="0"/>
              </a:rPr>
              <a:t>Replace the initial population with the new generation, and repeat until a solution is found!</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Tree>
    <p:extLst>
      <p:ext uri="{BB962C8B-B14F-4D97-AF65-F5344CB8AC3E}">
        <p14:creationId xmlns:p14="http://schemas.microsoft.com/office/powerpoint/2010/main" val="656907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dissolv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dissolve">
                                      <p:cBhvr>
                                        <p:cTn id="20" dur="500"/>
                                        <p:tgtEl>
                                          <p:spTgt spid="3">
                                            <p:txEl>
                                              <p:pRg st="4" end="4"/>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dissolve">
                                      <p:cBhvr>
                                        <p:cTn id="23" dur="500"/>
                                        <p:tgtEl>
                                          <p:spTgt spid="3">
                                            <p:txEl>
                                              <p:pRg st="5" end="5"/>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dissolve">
                                      <p:cBhvr>
                                        <p:cTn id="26" dur="500"/>
                                        <p:tgtEl>
                                          <p:spTgt spid="3">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dissolve">
                                      <p:cBhvr>
                                        <p:cTn id="31" dur="500"/>
                                        <p:tgtEl>
                                          <p:spTgt spid="3">
                                            <p:txEl>
                                              <p:pRg st="7" end="7"/>
                                            </p:txEl>
                                          </p:spTgt>
                                        </p:tgtEl>
                                      </p:cBhvr>
                                    </p:animEffect>
                                  </p:childTnLst>
                                </p:cTn>
                              </p:par>
                              <p:par>
                                <p:cTn id="32" presetID="9" presetClass="entr" presetSubtype="0" fill="hold" nodeType="with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dissolve">
                                      <p:cBhvr>
                                        <p:cTn id="34" dur="500"/>
                                        <p:tgtEl>
                                          <p:spTgt spid="3">
                                            <p:txEl>
                                              <p:pRg st="8" end="8"/>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dissolve">
                                      <p:cBhvr>
                                        <p:cTn id="39" dur="500"/>
                                        <p:tgtEl>
                                          <p:spTgt spid="3">
                                            <p:txEl>
                                              <p:pRg st="9" end="9"/>
                                            </p:txEl>
                                          </p:spTgt>
                                        </p:tgtEl>
                                      </p:cBhvr>
                                    </p:animEffect>
                                  </p:childTnLst>
                                </p:cTn>
                              </p:par>
                              <p:par>
                                <p:cTn id="40" presetID="9" presetClass="entr" presetSubtype="0" fill="hold" nodeType="withEffect">
                                  <p:stCondLst>
                                    <p:cond delay="0"/>
                                  </p:stCondLst>
                                  <p:childTnLst>
                                    <p:set>
                                      <p:cBhvr>
                                        <p:cTn id="41" dur="1" fill="hold">
                                          <p:stCondLst>
                                            <p:cond delay="0"/>
                                          </p:stCondLst>
                                        </p:cTn>
                                        <p:tgtEl>
                                          <p:spTgt spid="3">
                                            <p:txEl>
                                              <p:pRg st="10" end="10"/>
                                            </p:txEl>
                                          </p:spTgt>
                                        </p:tgtEl>
                                        <p:attrNameLst>
                                          <p:attrName>style.visibility</p:attrName>
                                        </p:attrNameLst>
                                      </p:cBhvr>
                                      <p:to>
                                        <p:strVal val="visible"/>
                                      </p:to>
                                    </p:set>
                                    <p:animEffect transition="in" filter="dissolve">
                                      <p:cBhvr>
                                        <p:cTn id="42" dur="500"/>
                                        <p:tgtEl>
                                          <p:spTgt spid="3">
                                            <p:txEl>
                                              <p:pRg st="10" end="1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animEffect transition="in" filter="dissolve">
                                      <p:cBhvr>
                                        <p:cTn id="47"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The General Genetic Algorithm - Pseudocode</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Generate an initial population.</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Loop:</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If an individual is a solution, succeed.</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Weight each individual by fitness.</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Select (by weight) some pairs to mate.</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Mate the pairs.</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Mutate each new individual.</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Replace the population with offspring.</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Tree>
    <p:extLst>
      <p:ext uri="{BB962C8B-B14F-4D97-AF65-F5344CB8AC3E}">
        <p14:creationId xmlns:p14="http://schemas.microsoft.com/office/powerpoint/2010/main" val="1927885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p:txBody>
          <a:bodyPr>
            <a:normAutofit/>
          </a:bodyPr>
          <a:lstStyle/>
          <a:p>
            <a:r>
              <a:rPr lang="en-US" sz="2400" dirty="0">
                <a:latin typeface="Helvetica" pitchFamily="2" charset="0"/>
              </a:rPr>
              <a:t>A way to search inspired by Darwinian evolution and “Survival of the Fittest.”</a:t>
            </a:r>
          </a:p>
          <a:p>
            <a:endParaRPr lang="en-US" sz="2400" dirty="0">
              <a:latin typeface="Helvetica" pitchFamily="2" charset="0"/>
            </a:endParaRPr>
          </a:p>
          <a:p>
            <a:r>
              <a:rPr lang="en-US" sz="2400" dirty="0">
                <a:latin typeface="Helvetica" pitchFamily="2" charset="0"/>
              </a:rPr>
              <a:t>Let’s just freshen up on what we mean by that…</a:t>
            </a:r>
          </a:p>
          <a:p>
            <a:endParaRPr lang="en-US" sz="2400" dirty="0">
              <a:latin typeface="Helvetica" pitchFamily="2" charset="0"/>
            </a:endParaRPr>
          </a:p>
          <a:p>
            <a:r>
              <a:rPr lang="en-US" sz="2400" dirty="0">
                <a:latin typeface="Helvetica" pitchFamily="2" charset="0"/>
              </a:rPr>
              <a:t>Using a common evolutionary device: giraffes!</a:t>
            </a:r>
          </a:p>
        </p:txBody>
      </p:sp>
    </p:spTree>
    <p:extLst>
      <p:ext uri="{BB962C8B-B14F-4D97-AF65-F5344CB8AC3E}">
        <p14:creationId xmlns:p14="http://schemas.microsoft.com/office/powerpoint/2010/main" val="40097262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1: Generate an initial population. </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a:t>
            </a:r>
            <a:endParaRPr lang="en-US" dirty="0">
              <a:latin typeface="Linux Libertine" panose="02000503000000000000"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a:t>
            </a: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a:t>
            </a: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a:t>
            </a:r>
          </a:p>
        </p:txBody>
      </p:sp>
    </p:spTree>
    <p:extLst>
      <p:ext uri="{BB962C8B-B14F-4D97-AF65-F5344CB8AC3E}">
        <p14:creationId xmlns:p14="http://schemas.microsoft.com/office/powerpoint/2010/main" val="9171252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2: Evaluate and weight each individual based on fitness function</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a:t>
            </a:r>
            <a:endParaRPr lang="en-US" dirty="0">
              <a:latin typeface="Linux Libertine" panose="02000503000000000000"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a:t>
            </a: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a:t>
            </a: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a:t>
            </a:r>
          </a:p>
        </p:txBody>
      </p:sp>
    </p:spTree>
    <p:extLst>
      <p:ext uri="{BB962C8B-B14F-4D97-AF65-F5344CB8AC3E}">
        <p14:creationId xmlns:p14="http://schemas.microsoft.com/office/powerpoint/2010/main" val="3877591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2: Evaluate and weight each individual based on fitness function</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5456943"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r>
              <a:rPr lang="en-US" sz="2400" dirty="0">
                <a:latin typeface="Helvetica" pitchFamily="2" charset="0"/>
                <a:cs typeface="Courier New" panose="02070309020205020404" pitchFamily="49" charset="0"/>
              </a:rPr>
              <a:t>has 24 non-attacking pairs</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5641288"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r>
              <a:rPr lang="en-US" sz="2400" dirty="0">
                <a:latin typeface="Helvetica" pitchFamily="2" charset="0"/>
                <a:cs typeface="Courier New" panose="02070309020205020404" pitchFamily="49" charset="0"/>
              </a:rPr>
              <a:t>has 23 non-attacking pairs</a:t>
            </a:r>
            <a:r>
              <a:rPr lang="en-US" sz="2400" dirty="0">
                <a:latin typeface="Courier New" panose="02070309020205020404" pitchFamily="49" charset="0"/>
                <a:cs typeface="Courier New" panose="02070309020205020404" pitchFamily="49" charset="0"/>
              </a:rPr>
              <a:t> </a:t>
            </a: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5456943"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r>
              <a:rPr lang="en-US" sz="2400" dirty="0">
                <a:latin typeface="Helvetica" pitchFamily="2" charset="0"/>
                <a:cs typeface="Courier New" panose="02070309020205020404" pitchFamily="49" charset="0"/>
              </a:rPr>
              <a:t>has 20 non-attacking pairs</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5456943"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r>
              <a:rPr lang="en-US" sz="2400" dirty="0">
                <a:latin typeface="Helvetica" pitchFamily="2" charset="0"/>
                <a:cs typeface="Courier New" panose="02070309020205020404" pitchFamily="49" charset="0"/>
              </a:rPr>
              <a:t>has 11 non-attacking pairs</a:t>
            </a: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4644170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19"/>
            <a:ext cx="10641494" cy="4536219"/>
          </a:xfrm>
        </p:spPr>
        <p:txBody>
          <a:bodyPr>
            <a:normAutofit/>
          </a:bodyPr>
          <a:lstStyle/>
          <a:p>
            <a:r>
              <a:rPr lang="en-US" sz="2400" dirty="0">
                <a:latin typeface="Helvetica" pitchFamily="2" charset="0"/>
              </a:rPr>
              <a:t>Step 2: Evaluate and weight each individual based on fitness function</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r>
              <a:rPr lang="en-US" sz="2400" dirty="0">
                <a:latin typeface="Helvetica" pitchFamily="2" charset="0"/>
              </a:rPr>
              <a:t>We note nothing has a fitness of 28, so we have to keep going.</a:t>
            </a:r>
          </a:p>
          <a:p>
            <a:pPr marL="0" indent="0">
              <a:buNone/>
            </a:pPr>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3743332"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r>
              <a:rPr lang="en-US" sz="2400" dirty="0">
                <a:latin typeface="Helvetica" pitchFamily="2" charset="0"/>
                <a:cs typeface="Courier New" panose="02070309020205020404" pitchFamily="49" charset="0"/>
              </a:rPr>
              <a:t>has 24 fitness</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3743332"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r>
              <a:rPr lang="en-US" sz="2400" dirty="0">
                <a:latin typeface="Helvetica" pitchFamily="2" charset="0"/>
                <a:cs typeface="Courier New" panose="02070309020205020404" pitchFamily="49" charset="0"/>
              </a:rPr>
              <a:t>has 23 fitness</a:t>
            </a:r>
            <a:endParaRPr lang="en-US" sz="240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3743332"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r>
              <a:rPr lang="en-US" sz="2400" dirty="0">
                <a:latin typeface="Helvetica" pitchFamily="2" charset="0"/>
                <a:cs typeface="Courier New" panose="02070309020205020404" pitchFamily="49" charset="0"/>
              </a:rPr>
              <a:t>has 20 fitness</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372063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r>
              <a:rPr lang="en-US" sz="2400" dirty="0">
                <a:latin typeface="Helvetica" pitchFamily="2" charset="0"/>
                <a:cs typeface="Courier New" panose="02070309020205020404" pitchFamily="49" charset="0"/>
              </a:rPr>
              <a:t>has 11 fitness</a:t>
            </a: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931395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Effect transition="in" filter="dissolve">
                                      <p:cBhvr>
                                        <p:cTn id="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2: Evaluate and weight each individual based on fitness function.</a:t>
            </a:r>
          </a:p>
          <a:p>
            <a:pPr lvl="2"/>
            <a:r>
              <a:rPr lang="en-US" sz="2100" dirty="0">
                <a:latin typeface="Helvetica" pitchFamily="2" charset="0"/>
              </a:rPr>
              <a:t>Total fitness of population: 24 + 23 + 20 + 11 == 78.</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6602833"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r>
              <a:rPr lang="en-US" sz="2400" dirty="0">
                <a:latin typeface="Helvetica" pitchFamily="2" charset="0"/>
                <a:cs typeface="Courier New" panose="02070309020205020404" pitchFamily="49" charset="0"/>
              </a:rPr>
              <a:t>has weight 24 / (24 + 23 + 20 + 11)</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6772751"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r>
              <a:rPr lang="en-US" sz="2400" dirty="0">
                <a:latin typeface="Helvetica" pitchFamily="2" charset="0"/>
                <a:cs typeface="Courier New" panose="02070309020205020404" pitchFamily="49" charset="0"/>
              </a:rPr>
              <a:t>has weight 23 / (24 + 23 + 20 + 11)</a:t>
            </a:r>
            <a:endParaRPr lang="en-US" sz="240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6602833"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r>
              <a:rPr lang="en-US" sz="2400" dirty="0">
                <a:latin typeface="Helvetica" pitchFamily="2" charset="0"/>
                <a:cs typeface="Courier New" panose="02070309020205020404" pitchFamily="49" charset="0"/>
              </a:rPr>
              <a:t>has weight 20 / (24 + 23 + 20 + 11)</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6580135"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r>
              <a:rPr lang="en-US" sz="2400" dirty="0">
                <a:latin typeface="Helvetica" pitchFamily="2" charset="0"/>
                <a:cs typeface="Courier New" panose="02070309020205020404" pitchFamily="49" charset="0"/>
              </a:rPr>
              <a:t>has weight 11 / (24 + 23 + 20 + 11)</a:t>
            </a: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6720728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2: Evaluate and weight each individual based on fitness function</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4342856"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r>
              <a:rPr lang="en-US" sz="2400" dirty="0">
                <a:latin typeface="Helvetica" pitchFamily="2" charset="0"/>
                <a:cs typeface="Courier New" panose="02070309020205020404" pitchFamily="49" charset="0"/>
              </a:rPr>
              <a:t>has weight 24 / 78</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4342856"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r>
              <a:rPr lang="en-US" sz="2400" dirty="0">
                <a:latin typeface="Helvetica" pitchFamily="2" charset="0"/>
                <a:cs typeface="Courier New" panose="02070309020205020404" pitchFamily="49" charset="0"/>
              </a:rPr>
              <a:t>has weight 23 / 78</a:t>
            </a:r>
            <a:endParaRPr lang="en-US" sz="240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4342856"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r>
              <a:rPr lang="en-US" sz="2400" dirty="0">
                <a:latin typeface="Helvetica" pitchFamily="2" charset="0"/>
                <a:cs typeface="Courier New" panose="02070309020205020404" pitchFamily="49" charset="0"/>
              </a:rPr>
              <a:t>has weight 20 / 78</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4320157"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r>
              <a:rPr lang="en-US" sz="2400" dirty="0">
                <a:latin typeface="Helvetica" pitchFamily="2" charset="0"/>
                <a:cs typeface="Courier New" panose="02070309020205020404" pitchFamily="49" charset="0"/>
              </a:rPr>
              <a:t>has weight 11 / 78</a:t>
            </a: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7487637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4203258"/>
          </a:xfrm>
        </p:spPr>
        <p:txBody>
          <a:bodyPr>
            <a:normAutofit lnSpcReduction="10000"/>
          </a:bodyPr>
          <a:lstStyle/>
          <a:p>
            <a:r>
              <a:rPr lang="en-US" sz="2400" dirty="0">
                <a:latin typeface="Helvetica" pitchFamily="2" charset="0"/>
              </a:rPr>
              <a:t>Step 2: Evaluate and weight each individual based on fitness function</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r>
              <a:rPr lang="en-US" sz="2400" dirty="0">
                <a:latin typeface="Helvetica" pitchFamily="2" charset="0"/>
              </a:rPr>
              <a:t>We now know how “relatively good” each individual is.</a:t>
            </a: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401904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r>
              <a:rPr lang="en-US" sz="2400" dirty="0">
                <a:latin typeface="Helvetica" pitchFamily="2" charset="0"/>
                <a:cs typeface="Courier New" panose="02070309020205020404" pitchFamily="49" charset="0"/>
              </a:rPr>
              <a:t>has weight 31%</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401904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r>
              <a:rPr lang="en-US" sz="2400" dirty="0">
                <a:latin typeface="Helvetica" pitchFamily="2" charset="0"/>
                <a:cs typeface="Courier New" panose="02070309020205020404" pitchFamily="49" charset="0"/>
              </a:rPr>
              <a:t>has weight 29%</a:t>
            </a:r>
            <a:endParaRPr lang="en-US" sz="240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401904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r>
              <a:rPr lang="en-US" sz="2400" dirty="0">
                <a:latin typeface="Helvetica" pitchFamily="2" charset="0"/>
                <a:cs typeface="Courier New" panose="02070309020205020404" pitchFamily="49" charset="0"/>
              </a:rPr>
              <a:t>has weight 26%</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401904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r>
              <a:rPr lang="en-US" sz="2400" dirty="0">
                <a:latin typeface="Helvetica" pitchFamily="2" charset="0"/>
                <a:cs typeface="Courier New" panose="02070309020205020404" pitchFamily="49" charset="0"/>
              </a:rPr>
              <a:t>has weight 14%</a:t>
            </a: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69216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Effect transition="in" filter="dissolve">
                                      <p:cBhvr>
                                        <p:cTn id="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4247984"/>
          </a:xfrm>
        </p:spPr>
        <p:txBody>
          <a:bodyPr>
            <a:normAutofit lnSpcReduction="10000"/>
          </a:bodyPr>
          <a:lstStyle/>
          <a:p>
            <a:r>
              <a:rPr lang="en-US" sz="2400" dirty="0">
                <a:latin typeface="Helvetica" pitchFamily="2" charset="0"/>
              </a:rPr>
              <a:t>Step 2: Evaluate and weight each individual based on fitness function</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r>
              <a:rPr lang="en-US" sz="2400" dirty="0">
                <a:latin typeface="Helvetica" pitchFamily="2" charset="0"/>
              </a:rPr>
              <a:t>We roll the (weighted) dice to figure out which pairs are </a:t>
            </a:r>
            <a:r>
              <a:rPr lang="en-US" sz="2400" b="1" dirty="0">
                <a:latin typeface="Helvetica" pitchFamily="2" charset="0"/>
              </a:rPr>
              <a:t>selected</a:t>
            </a:r>
            <a:r>
              <a:rPr lang="en-US" sz="2400" dirty="0">
                <a:latin typeface="Helvetica" pitchFamily="2" charset="0"/>
              </a:rPr>
              <a:t>.</a:t>
            </a: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7816563"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r>
              <a:rPr lang="en-US" sz="2400" dirty="0">
                <a:latin typeface="Helvetica" pitchFamily="2" charset="0"/>
                <a:cs typeface="Courier New" panose="02070309020205020404" pitchFamily="49" charset="0"/>
              </a:rPr>
              <a:t>has a 31% chance of getting picked to mate</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7816563"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r>
              <a:rPr lang="en-US" sz="2400" dirty="0">
                <a:latin typeface="Helvetica" pitchFamily="2" charset="0"/>
                <a:cs typeface="Courier New" panose="02070309020205020404" pitchFamily="49" charset="0"/>
              </a:rPr>
              <a:t>has a 29% chance of getting picked to mate</a:t>
            </a:r>
            <a:endParaRPr lang="en-US" sz="240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7816563"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r>
              <a:rPr lang="en-US" sz="2400" dirty="0">
                <a:latin typeface="Helvetica" pitchFamily="2" charset="0"/>
                <a:cs typeface="Courier New" panose="02070309020205020404" pitchFamily="49" charset="0"/>
              </a:rPr>
              <a:t>has a 26% chance of getting picked to mate</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7816563"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r>
              <a:rPr lang="en-US" sz="2400" dirty="0">
                <a:latin typeface="Helvetica" pitchFamily="2" charset="0"/>
                <a:cs typeface="Courier New" panose="02070309020205020404" pitchFamily="49" charset="0"/>
              </a:rPr>
              <a:t>has a 14% chance of getting picked to mate</a:t>
            </a: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814804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3: Selection – select pairs to mate based on weights.</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r>
              <a:rPr lang="en-US" sz="2400" dirty="0">
                <a:latin typeface="Helvetica" pitchFamily="2" charset="0"/>
                <a:cs typeface="Courier New" panose="02070309020205020404" pitchFamily="49" charset="0"/>
              </a:rPr>
              <a:t>(31%)</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r>
              <a:rPr lang="en-US" sz="2400" dirty="0">
                <a:latin typeface="Helvetica" pitchFamily="2" charset="0"/>
                <a:cs typeface="Courier New" panose="02070309020205020404" pitchFamily="49" charset="0"/>
              </a:rPr>
              <a:t>(29%)</a:t>
            </a:r>
            <a:endParaRPr lang="en-US" sz="240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r>
              <a:rPr lang="en-US" sz="2400" dirty="0">
                <a:latin typeface="Helvetica" pitchFamily="2" charset="0"/>
                <a:cs typeface="Courier New" panose="02070309020205020404" pitchFamily="49" charset="0"/>
              </a:rPr>
              <a:t>(26%)</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r>
              <a:rPr lang="en-US" sz="2400" dirty="0">
                <a:latin typeface="Helvetica" pitchFamily="2" charset="0"/>
                <a:cs typeface="Courier New" panose="02070309020205020404" pitchFamily="49" charset="0"/>
              </a:rPr>
              <a:t>(14%)</a:t>
            </a: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7947691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3: Selection – select pairs to mate based on weights. Also choose a </a:t>
            </a:r>
            <a:r>
              <a:rPr lang="en-US" sz="2400" b="1" dirty="0">
                <a:latin typeface="Helvetica" pitchFamily="2" charset="0"/>
              </a:rPr>
              <a:t>crossover</a:t>
            </a:r>
            <a:r>
              <a:rPr lang="en-US" sz="2400" dirty="0">
                <a:latin typeface="Helvetica" pitchFamily="2" charset="0"/>
              </a:rPr>
              <a:t> point (here represented with | ).</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2850460" cy="461665"/>
          </a:xfrm>
          <a:prstGeom prst="rect">
            <a:avLst/>
          </a:prstGeom>
          <a:noFill/>
        </p:spPr>
        <p:txBody>
          <a:bodyPr wrap="none" rtlCol="0">
            <a:spAutoFit/>
          </a:bodyPr>
          <a:lstStyle/>
          <a:p>
            <a:r>
              <a:rPr lang="en-US" sz="2400" dirty="0">
                <a:highlight>
                  <a:srgbClr val="00FFFF"/>
                </a:highlight>
                <a:latin typeface="Courier New" panose="02070309020205020404" pitchFamily="49" charset="0"/>
                <a:cs typeface="Courier New" panose="02070309020205020404" pitchFamily="49" charset="0"/>
              </a:rPr>
              <a:t>247</a:t>
            </a:r>
            <a:r>
              <a:rPr lang="en-US" sz="2400" dirty="0">
                <a:latin typeface="Courier New" panose="02070309020205020404" pitchFamily="49" charset="0"/>
                <a:cs typeface="Courier New" panose="02070309020205020404" pitchFamily="49" charset="0"/>
              </a:rPr>
              <a:t>|</a:t>
            </a:r>
            <a:r>
              <a:rPr lang="en-US" sz="2400" dirty="0">
                <a:highlight>
                  <a:srgbClr val="00FFFF"/>
                </a:highlight>
                <a:latin typeface="Courier New" panose="02070309020205020404" pitchFamily="49" charset="0"/>
                <a:cs typeface="Courier New" panose="02070309020205020404" pitchFamily="49" charset="0"/>
              </a:rPr>
              <a:t>48552</a:t>
            </a:r>
            <a:r>
              <a:rPr lang="en-US" sz="2400" dirty="0">
                <a:latin typeface="Courier New" panose="02070309020205020404" pitchFamily="49" charset="0"/>
                <a:cs typeface="Courier New" panose="02070309020205020404" pitchFamily="49" charset="0"/>
              </a:rPr>
              <a:t> </a:t>
            </a:r>
            <a:r>
              <a:rPr lang="en-US" sz="2400" dirty="0">
                <a:latin typeface="Helvetica" pitchFamily="2" charset="0"/>
                <a:cs typeface="Courier New" panose="02070309020205020404" pitchFamily="49" charset="0"/>
              </a:rPr>
              <a:t>(31%)</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3127512" cy="461665"/>
          </a:xfrm>
          <a:prstGeom prst="rect">
            <a:avLst/>
          </a:prstGeom>
          <a:noFill/>
        </p:spPr>
        <p:txBody>
          <a:bodyPr wrap="square" rtlCol="0">
            <a:spAutoFit/>
          </a:bodyPr>
          <a:lstStyle/>
          <a:p>
            <a:r>
              <a:rPr lang="en-US" sz="2400" dirty="0">
                <a:highlight>
                  <a:srgbClr val="FF00FF"/>
                </a:highlight>
                <a:latin typeface="Courier New" panose="02070309020205020404" pitchFamily="49" charset="0"/>
                <a:cs typeface="Courier New" panose="02070309020205020404" pitchFamily="49" charset="0"/>
              </a:rPr>
              <a:t>327</a:t>
            </a:r>
            <a:r>
              <a:rPr lang="en-US" sz="2400" dirty="0">
                <a:latin typeface="Courier New" panose="02070309020205020404" pitchFamily="49" charset="0"/>
                <a:cs typeface="Courier New" panose="02070309020205020404" pitchFamily="49" charset="0"/>
              </a:rPr>
              <a:t>|</a:t>
            </a:r>
            <a:r>
              <a:rPr lang="en-US" sz="2400" dirty="0">
                <a:highlight>
                  <a:srgbClr val="FF00FF"/>
                </a:highlight>
                <a:latin typeface="Courier New" panose="02070309020205020404" pitchFamily="49" charset="0"/>
                <a:cs typeface="Courier New" panose="02070309020205020404" pitchFamily="49" charset="0"/>
              </a:rPr>
              <a:t>52411</a:t>
            </a:r>
            <a:r>
              <a:rPr lang="en-US" sz="2400" dirty="0">
                <a:latin typeface="Courier New" panose="02070309020205020404" pitchFamily="49" charset="0"/>
                <a:cs typeface="Courier New" panose="02070309020205020404" pitchFamily="49" charset="0"/>
              </a:rPr>
              <a:t> </a:t>
            </a:r>
            <a:r>
              <a:rPr lang="en-US" sz="2400" dirty="0">
                <a:latin typeface="Helvetica" pitchFamily="2" charset="0"/>
                <a:cs typeface="Courier New" panose="02070309020205020404" pitchFamily="49" charset="0"/>
              </a:rPr>
              <a:t>(29%)</a:t>
            </a:r>
            <a:endParaRPr lang="en-US" sz="240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r>
              <a:rPr lang="en-US" sz="2400" dirty="0">
                <a:latin typeface="Helvetica" pitchFamily="2" charset="0"/>
                <a:cs typeface="Courier New" panose="02070309020205020404" pitchFamily="49" charset="0"/>
              </a:rPr>
              <a:t>(26%)</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r>
              <a:rPr lang="en-US" sz="2400" dirty="0">
                <a:latin typeface="Helvetica" pitchFamily="2" charset="0"/>
                <a:cs typeface="Courier New" panose="02070309020205020404" pitchFamily="49" charset="0"/>
              </a:rPr>
              <a:t>(14%)</a:t>
            </a:r>
            <a:endParaRPr lang="en-US" sz="2400" dirty="0">
              <a:latin typeface="Courier New" panose="02070309020205020404" pitchFamily="49" charset="0"/>
              <a:cs typeface="Courier New" panose="02070309020205020404" pitchFamily="49" charset="0"/>
            </a:endParaRPr>
          </a:p>
        </p:txBody>
      </p:sp>
      <p:sp>
        <p:nvSpPr>
          <p:cNvPr id="8" name="Rectangle 7">
            <a:extLst>
              <a:ext uri="{FF2B5EF4-FFF2-40B4-BE49-F238E27FC236}">
                <a16:creationId xmlns:a16="http://schemas.microsoft.com/office/drawing/2014/main" id="{4B056437-F438-9A41-A47A-6814FA453B77}"/>
              </a:ext>
            </a:extLst>
          </p:cNvPr>
          <p:cNvSpPr/>
          <p:nvPr/>
        </p:nvSpPr>
        <p:spPr>
          <a:xfrm>
            <a:off x="742123" y="3062776"/>
            <a:ext cx="2822712" cy="1336946"/>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0771086-D222-3541-8643-7D3135BE3173}"/>
              </a:ext>
            </a:extLst>
          </p:cNvPr>
          <p:cNvSpPr txBox="1"/>
          <p:nvPr/>
        </p:nvSpPr>
        <p:spPr>
          <a:xfrm>
            <a:off x="4830416" y="3408105"/>
            <a:ext cx="4750906" cy="646331"/>
          </a:xfrm>
          <a:prstGeom prst="rect">
            <a:avLst/>
          </a:prstGeom>
          <a:noFill/>
        </p:spPr>
        <p:txBody>
          <a:bodyPr wrap="square" rtlCol="0">
            <a:spAutoFit/>
          </a:bodyPr>
          <a:lstStyle/>
          <a:p>
            <a:r>
              <a:rPr lang="en-US" dirty="0">
                <a:latin typeface="Helvetica" pitchFamily="2" charset="0"/>
              </a:rPr>
              <a:t>Let’s say the first two selected was this pair.</a:t>
            </a:r>
            <a:r>
              <a:rPr lang="en-US" dirty="0"/>
              <a:t> </a:t>
            </a:r>
            <a:r>
              <a:rPr lang="en-US" dirty="0">
                <a:latin typeface="Helvetica" pitchFamily="2" charset="0"/>
              </a:rPr>
              <a:t>Crossover point is after third character.</a:t>
            </a:r>
          </a:p>
        </p:txBody>
      </p:sp>
      <p:cxnSp>
        <p:nvCxnSpPr>
          <p:cNvPr id="11" name="Straight Arrow Connector 10">
            <a:extLst>
              <a:ext uri="{FF2B5EF4-FFF2-40B4-BE49-F238E27FC236}">
                <a16:creationId xmlns:a16="http://schemas.microsoft.com/office/drawing/2014/main" id="{59ACF34A-EC3F-4F4F-B5C4-F82BFB5C1D13}"/>
              </a:ext>
            </a:extLst>
          </p:cNvPr>
          <p:cNvCxnSpPr>
            <a:cxnSpLocks/>
            <a:stCxn id="9" idx="1"/>
            <a:endCxn id="8" idx="3"/>
          </p:cNvCxnSpPr>
          <p:nvPr/>
        </p:nvCxnSpPr>
        <p:spPr>
          <a:xfrm flipH="1" flipV="1">
            <a:off x="3564835" y="3731249"/>
            <a:ext cx="1265581" cy="22"/>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2659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68A4CC7-E375-0B46-8405-87F0A8A53DA4}"/>
              </a:ext>
            </a:extLst>
          </p:cNvPr>
          <p:cNvPicPr>
            <a:picLocks noChangeAspect="1"/>
          </p:cNvPicPr>
          <p:nvPr/>
        </p:nvPicPr>
        <p:blipFill>
          <a:blip r:embed="rId3"/>
          <a:stretch>
            <a:fillRect/>
          </a:stretch>
        </p:blipFill>
        <p:spPr>
          <a:xfrm>
            <a:off x="3487348" y="1927960"/>
            <a:ext cx="3575700" cy="3843878"/>
          </a:xfrm>
          <a:prstGeom prst="rect">
            <a:avLst/>
          </a:prstGeom>
        </p:spPr>
      </p:pic>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Natural Selection</a:t>
            </a:r>
          </a:p>
        </p:txBody>
      </p:sp>
      <p:pic>
        <p:nvPicPr>
          <p:cNvPr id="9" name="Content Placeholder 8">
            <a:extLst>
              <a:ext uri="{FF2B5EF4-FFF2-40B4-BE49-F238E27FC236}">
                <a16:creationId xmlns:a16="http://schemas.microsoft.com/office/drawing/2014/main" id="{EAF9E940-BACE-E84B-B51F-CDC154C8975F}"/>
              </a:ext>
            </a:extLst>
          </p:cNvPr>
          <p:cNvPicPr>
            <a:picLocks noGrp="1" noChangeAspect="1"/>
          </p:cNvPicPr>
          <p:nvPr>
            <p:ph idx="1"/>
          </p:nvPr>
        </p:nvPicPr>
        <p:blipFill>
          <a:blip r:embed="rId4"/>
          <a:stretch>
            <a:fillRect/>
          </a:stretch>
        </p:blipFill>
        <p:spPr>
          <a:xfrm>
            <a:off x="364649" y="1580580"/>
            <a:ext cx="3253193" cy="2538619"/>
          </a:xfrm>
          <a:prstGeom prst="rect">
            <a:avLst/>
          </a:prstGeom>
        </p:spPr>
      </p:pic>
      <p:pic>
        <p:nvPicPr>
          <p:cNvPr id="4" name="Picture 3">
            <a:extLst>
              <a:ext uri="{FF2B5EF4-FFF2-40B4-BE49-F238E27FC236}">
                <a16:creationId xmlns:a16="http://schemas.microsoft.com/office/drawing/2014/main" id="{337B43FD-C8EC-9B4B-ACDF-E828520BA770}"/>
              </a:ext>
            </a:extLst>
          </p:cNvPr>
          <p:cNvPicPr>
            <a:picLocks noChangeAspect="1"/>
          </p:cNvPicPr>
          <p:nvPr/>
        </p:nvPicPr>
        <p:blipFill>
          <a:blip r:embed="rId5"/>
          <a:stretch>
            <a:fillRect/>
          </a:stretch>
        </p:blipFill>
        <p:spPr>
          <a:xfrm>
            <a:off x="9986841" y="319848"/>
            <a:ext cx="2276717" cy="2017091"/>
          </a:xfrm>
          <a:prstGeom prst="rect">
            <a:avLst/>
          </a:prstGeom>
        </p:spPr>
      </p:pic>
      <p:pic>
        <p:nvPicPr>
          <p:cNvPr id="5" name="Picture 4">
            <a:extLst>
              <a:ext uri="{FF2B5EF4-FFF2-40B4-BE49-F238E27FC236}">
                <a16:creationId xmlns:a16="http://schemas.microsoft.com/office/drawing/2014/main" id="{F6215397-25C2-014E-B6CD-0206C9736C71}"/>
              </a:ext>
            </a:extLst>
          </p:cNvPr>
          <p:cNvPicPr>
            <a:picLocks noChangeAspect="1"/>
          </p:cNvPicPr>
          <p:nvPr/>
        </p:nvPicPr>
        <p:blipFill>
          <a:blip r:embed="rId6"/>
          <a:stretch>
            <a:fillRect/>
          </a:stretch>
        </p:blipFill>
        <p:spPr>
          <a:xfrm>
            <a:off x="4800600" y="4634948"/>
            <a:ext cx="7391400" cy="2438400"/>
          </a:xfrm>
          <a:prstGeom prst="rect">
            <a:avLst/>
          </a:prstGeom>
        </p:spPr>
      </p:pic>
      <p:pic>
        <p:nvPicPr>
          <p:cNvPr id="6" name="Picture 5">
            <a:extLst>
              <a:ext uri="{FF2B5EF4-FFF2-40B4-BE49-F238E27FC236}">
                <a16:creationId xmlns:a16="http://schemas.microsoft.com/office/drawing/2014/main" id="{1D587E7E-7B61-3C41-A61B-893DE4206645}"/>
              </a:ext>
            </a:extLst>
          </p:cNvPr>
          <p:cNvPicPr>
            <a:picLocks noChangeAspect="1"/>
          </p:cNvPicPr>
          <p:nvPr/>
        </p:nvPicPr>
        <p:blipFill>
          <a:blip r:embed="rId7"/>
          <a:stretch>
            <a:fillRect/>
          </a:stretch>
        </p:blipFill>
        <p:spPr>
          <a:xfrm>
            <a:off x="5794700" y="341166"/>
            <a:ext cx="4606600" cy="2017091"/>
          </a:xfrm>
          <a:prstGeom prst="rect">
            <a:avLst/>
          </a:prstGeom>
        </p:spPr>
      </p:pic>
      <p:pic>
        <p:nvPicPr>
          <p:cNvPr id="7" name="Picture 6">
            <a:extLst>
              <a:ext uri="{FF2B5EF4-FFF2-40B4-BE49-F238E27FC236}">
                <a16:creationId xmlns:a16="http://schemas.microsoft.com/office/drawing/2014/main" id="{0C577396-FEEC-3F4C-A005-FE7F5379B7E0}"/>
              </a:ext>
            </a:extLst>
          </p:cNvPr>
          <p:cNvPicPr>
            <a:picLocks noChangeAspect="1"/>
          </p:cNvPicPr>
          <p:nvPr/>
        </p:nvPicPr>
        <p:blipFill>
          <a:blip r:embed="rId8"/>
          <a:stretch>
            <a:fillRect/>
          </a:stretch>
        </p:blipFill>
        <p:spPr>
          <a:xfrm>
            <a:off x="6833704" y="2315622"/>
            <a:ext cx="5358296" cy="2407047"/>
          </a:xfrm>
          <a:prstGeom prst="rect">
            <a:avLst/>
          </a:prstGeom>
        </p:spPr>
      </p:pic>
      <p:pic>
        <p:nvPicPr>
          <p:cNvPr id="8" name="Picture 7">
            <a:extLst>
              <a:ext uri="{FF2B5EF4-FFF2-40B4-BE49-F238E27FC236}">
                <a16:creationId xmlns:a16="http://schemas.microsoft.com/office/drawing/2014/main" id="{019230FF-AEB9-F84C-B2F1-B0CAE0122A5D}"/>
              </a:ext>
            </a:extLst>
          </p:cNvPr>
          <p:cNvPicPr>
            <a:picLocks noChangeAspect="1"/>
          </p:cNvPicPr>
          <p:nvPr/>
        </p:nvPicPr>
        <p:blipFill>
          <a:blip r:embed="rId9"/>
          <a:stretch>
            <a:fillRect/>
          </a:stretch>
        </p:blipFill>
        <p:spPr>
          <a:xfrm>
            <a:off x="21413" y="4119199"/>
            <a:ext cx="5080674" cy="2738801"/>
          </a:xfrm>
          <a:prstGeom prst="rect">
            <a:avLst/>
          </a:prstGeom>
        </p:spPr>
      </p:pic>
    </p:spTree>
    <p:extLst>
      <p:ext uri="{BB962C8B-B14F-4D97-AF65-F5344CB8AC3E}">
        <p14:creationId xmlns:p14="http://schemas.microsoft.com/office/powerpoint/2010/main" val="33907961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3: Selection – select pairs to mate based on weights.</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r>
              <a:rPr lang="en-US" sz="2400" dirty="0">
                <a:latin typeface="Helvetica" pitchFamily="2" charset="0"/>
                <a:cs typeface="Courier New" panose="02070309020205020404" pitchFamily="49" charset="0"/>
              </a:rPr>
              <a:t>(31%)</a:t>
            </a:r>
            <a:endParaRPr lang="en-US" sz="2400"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2850460" cy="461665"/>
          </a:xfrm>
          <a:prstGeom prst="rect">
            <a:avLst/>
          </a:prstGeom>
          <a:noFill/>
        </p:spPr>
        <p:txBody>
          <a:bodyPr wrap="none" rtlCol="0">
            <a:spAutoFit/>
          </a:bodyPr>
          <a:lstStyle/>
          <a:p>
            <a:r>
              <a:rPr lang="en-US" sz="2400" dirty="0">
                <a:highlight>
                  <a:srgbClr val="FF00FF"/>
                </a:highlight>
                <a:latin typeface="Courier New" panose="02070309020205020404" pitchFamily="49" charset="0"/>
                <a:cs typeface="Courier New" panose="02070309020205020404" pitchFamily="49" charset="0"/>
              </a:rPr>
              <a:t>32752</a:t>
            </a:r>
            <a:r>
              <a:rPr lang="en-US" sz="2400" dirty="0">
                <a:latin typeface="Courier New" panose="02070309020205020404" pitchFamily="49" charset="0"/>
                <a:cs typeface="Courier New" panose="02070309020205020404" pitchFamily="49" charset="0"/>
              </a:rPr>
              <a:t>|</a:t>
            </a:r>
            <a:r>
              <a:rPr lang="en-US" sz="2400" dirty="0">
                <a:highlight>
                  <a:srgbClr val="FF00FF"/>
                </a:highlight>
                <a:latin typeface="Courier New" panose="02070309020205020404" pitchFamily="49" charset="0"/>
                <a:cs typeface="Courier New" panose="02070309020205020404" pitchFamily="49" charset="0"/>
              </a:rPr>
              <a:t>411</a:t>
            </a:r>
            <a:r>
              <a:rPr lang="en-US" sz="2400" dirty="0">
                <a:latin typeface="Courier New" panose="02070309020205020404" pitchFamily="49" charset="0"/>
                <a:cs typeface="Courier New" panose="02070309020205020404" pitchFamily="49" charset="0"/>
              </a:rPr>
              <a:t> </a:t>
            </a:r>
            <a:r>
              <a:rPr lang="en-US" sz="2400" dirty="0">
                <a:latin typeface="Helvetica" pitchFamily="2" charset="0"/>
                <a:cs typeface="Courier New" panose="02070309020205020404" pitchFamily="49" charset="0"/>
              </a:rPr>
              <a:t>(29%)</a:t>
            </a:r>
            <a:endParaRPr lang="en-US" sz="240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2850460" cy="461665"/>
          </a:xfrm>
          <a:prstGeom prst="rect">
            <a:avLst/>
          </a:prstGeom>
          <a:noFill/>
        </p:spPr>
        <p:txBody>
          <a:bodyPr wrap="none" rtlCol="0">
            <a:spAutoFit/>
          </a:bodyPr>
          <a:lstStyle/>
          <a:p>
            <a:r>
              <a:rPr lang="en-US" sz="2400" dirty="0">
                <a:highlight>
                  <a:srgbClr val="FFFF00"/>
                </a:highlight>
                <a:latin typeface="Courier New" panose="02070309020205020404" pitchFamily="49" charset="0"/>
                <a:cs typeface="Courier New" panose="02070309020205020404" pitchFamily="49" charset="0"/>
              </a:rPr>
              <a:t>24415</a:t>
            </a:r>
            <a:r>
              <a:rPr lang="en-US" sz="2400" dirty="0">
                <a:latin typeface="Courier New" panose="02070309020205020404" pitchFamily="49" charset="0"/>
                <a:cs typeface="Courier New" panose="02070309020205020404" pitchFamily="49" charset="0"/>
              </a:rPr>
              <a:t>|</a:t>
            </a:r>
            <a:r>
              <a:rPr lang="en-US" sz="2400" dirty="0">
                <a:highlight>
                  <a:srgbClr val="FFFF00"/>
                </a:highlight>
                <a:latin typeface="Courier New" panose="02070309020205020404" pitchFamily="49" charset="0"/>
                <a:cs typeface="Courier New" panose="02070309020205020404" pitchFamily="49" charset="0"/>
              </a:rPr>
              <a:t>124</a:t>
            </a:r>
            <a:r>
              <a:rPr lang="en-US" sz="2400" dirty="0">
                <a:latin typeface="Courier New" panose="02070309020205020404" pitchFamily="49" charset="0"/>
                <a:cs typeface="Courier New" panose="02070309020205020404" pitchFamily="49" charset="0"/>
              </a:rPr>
              <a:t> </a:t>
            </a:r>
            <a:r>
              <a:rPr lang="en-US" sz="2400" dirty="0">
                <a:latin typeface="Helvetica" pitchFamily="2" charset="0"/>
                <a:cs typeface="Courier New" panose="02070309020205020404" pitchFamily="49" charset="0"/>
              </a:rPr>
              <a:t>(26%)</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r>
              <a:rPr lang="en-US" sz="2400" dirty="0">
                <a:latin typeface="Helvetica" pitchFamily="2" charset="0"/>
                <a:cs typeface="Courier New" panose="02070309020205020404" pitchFamily="49" charset="0"/>
              </a:rPr>
              <a:t>(14%)</a:t>
            </a:r>
            <a:endParaRPr lang="en-US" sz="2400" dirty="0">
              <a:latin typeface="Courier New" panose="02070309020205020404" pitchFamily="49" charset="0"/>
              <a:cs typeface="Courier New" panose="02070309020205020404" pitchFamily="49" charset="0"/>
            </a:endParaRPr>
          </a:p>
        </p:txBody>
      </p:sp>
      <p:sp>
        <p:nvSpPr>
          <p:cNvPr id="8" name="Rectangle 7">
            <a:extLst>
              <a:ext uri="{FF2B5EF4-FFF2-40B4-BE49-F238E27FC236}">
                <a16:creationId xmlns:a16="http://schemas.microsoft.com/office/drawing/2014/main" id="{4B056437-F438-9A41-A47A-6814FA453B77}"/>
              </a:ext>
            </a:extLst>
          </p:cNvPr>
          <p:cNvSpPr/>
          <p:nvPr/>
        </p:nvSpPr>
        <p:spPr>
          <a:xfrm>
            <a:off x="742123" y="3804900"/>
            <a:ext cx="2822712" cy="1336946"/>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0771086-D222-3541-8643-7D3135BE3173}"/>
              </a:ext>
            </a:extLst>
          </p:cNvPr>
          <p:cNvSpPr txBox="1"/>
          <p:nvPr/>
        </p:nvSpPr>
        <p:spPr>
          <a:xfrm>
            <a:off x="4832515" y="4011708"/>
            <a:ext cx="5225885" cy="923330"/>
          </a:xfrm>
          <a:prstGeom prst="rect">
            <a:avLst/>
          </a:prstGeom>
          <a:noFill/>
        </p:spPr>
        <p:txBody>
          <a:bodyPr wrap="square" rtlCol="0">
            <a:spAutoFit/>
          </a:bodyPr>
          <a:lstStyle/>
          <a:p>
            <a:r>
              <a:rPr lang="en-US" dirty="0">
                <a:latin typeface="Helvetica" pitchFamily="2" charset="0"/>
              </a:rPr>
              <a:t>And the second two selected was this pair! (Note that the same individual can be picked to mate multiple times, with a different crossover point).</a:t>
            </a:r>
            <a:endParaRPr lang="en-US" dirty="0"/>
          </a:p>
        </p:txBody>
      </p:sp>
      <p:cxnSp>
        <p:nvCxnSpPr>
          <p:cNvPr id="11" name="Straight Arrow Connector 10">
            <a:extLst>
              <a:ext uri="{FF2B5EF4-FFF2-40B4-BE49-F238E27FC236}">
                <a16:creationId xmlns:a16="http://schemas.microsoft.com/office/drawing/2014/main" id="{59ACF34A-EC3F-4F4F-B5C4-F82BFB5C1D13}"/>
              </a:ext>
            </a:extLst>
          </p:cNvPr>
          <p:cNvCxnSpPr>
            <a:cxnSpLocks/>
            <a:stCxn id="9" idx="1"/>
            <a:endCxn id="8" idx="3"/>
          </p:cNvCxnSpPr>
          <p:nvPr/>
        </p:nvCxnSpPr>
        <p:spPr>
          <a:xfrm flipH="1">
            <a:off x="3564835" y="4473373"/>
            <a:ext cx="126768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41222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3: Selection – select pairs to mate based on weights.</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r>
              <a:rPr lang="en-US" sz="2400" dirty="0">
                <a:latin typeface="Helvetica" pitchFamily="2" charset="0"/>
                <a:cs typeface="Courier New" panose="02070309020205020404" pitchFamily="49" charset="0"/>
              </a:rPr>
              <a:t>(31%)</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r>
              <a:rPr lang="en-US" sz="2400" dirty="0">
                <a:latin typeface="Helvetica" pitchFamily="2" charset="0"/>
                <a:cs typeface="Courier New" panose="02070309020205020404" pitchFamily="49" charset="0"/>
              </a:rPr>
              <a:t>(29%)</a:t>
            </a:r>
            <a:endParaRPr lang="en-US" sz="240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r>
              <a:rPr lang="en-US" sz="2400" dirty="0">
                <a:latin typeface="Helvetica" pitchFamily="2" charset="0"/>
                <a:cs typeface="Courier New" panose="02070309020205020404" pitchFamily="49" charset="0"/>
              </a:rPr>
              <a:t>(26%)</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266611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r>
              <a:rPr lang="en-US" sz="2400" dirty="0">
                <a:latin typeface="Helvetica" pitchFamily="2" charset="0"/>
                <a:cs typeface="Courier New" panose="02070309020205020404" pitchFamily="49" charset="0"/>
              </a:rPr>
              <a:t>(14%)</a:t>
            </a:r>
            <a:endParaRPr lang="en-US" sz="2400" dirty="0">
              <a:latin typeface="Courier New" panose="02070309020205020404" pitchFamily="49" charset="0"/>
              <a:cs typeface="Courier New" panose="02070309020205020404" pitchFamily="49" charset="0"/>
            </a:endParaRPr>
          </a:p>
        </p:txBody>
      </p:sp>
      <p:sp>
        <p:nvSpPr>
          <p:cNvPr id="8" name="Rectangle 7">
            <a:extLst>
              <a:ext uri="{FF2B5EF4-FFF2-40B4-BE49-F238E27FC236}">
                <a16:creationId xmlns:a16="http://schemas.microsoft.com/office/drawing/2014/main" id="{4B056437-F438-9A41-A47A-6814FA453B77}"/>
              </a:ext>
            </a:extLst>
          </p:cNvPr>
          <p:cNvSpPr/>
          <p:nvPr/>
        </p:nvSpPr>
        <p:spPr>
          <a:xfrm>
            <a:off x="689654" y="5155096"/>
            <a:ext cx="2822712" cy="886574"/>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0771086-D222-3541-8643-7D3135BE3173}"/>
              </a:ext>
            </a:extLst>
          </p:cNvPr>
          <p:cNvSpPr txBox="1"/>
          <p:nvPr/>
        </p:nvSpPr>
        <p:spPr>
          <a:xfrm>
            <a:off x="4793365" y="5275217"/>
            <a:ext cx="6020409" cy="646331"/>
          </a:xfrm>
          <a:prstGeom prst="rect">
            <a:avLst/>
          </a:prstGeom>
          <a:noFill/>
        </p:spPr>
        <p:txBody>
          <a:bodyPr wrap="square" rtlCol="0">
            <a:spAutoFit/>
          </a:bodyPr>
          <a:lstStyle/>
          <a:p>
            <a:r>
              <a:rPr lang="en-US" dirty="0">
                <a:latin typeface="Helvetica" pitchFamily="2" charset="0"/>
              </a:rPr>
              <a:t>This one was not selected, so it won’t pass its state on to any children. It is our short necked giraffe </a:t>
            </a:r>
            <a:r>
              <a:rPr lang="en-US" dirty="0">
                <a:latin typeface="Helvetica" pitchFamily="2" charset="0"/>
                <a:sym typeface="Wingdings" pitchFamily="2" charset="2"/>
              </a:rPr>
              <a:t></a:t>
            </a:r>
            <a:endParaRPr lang="en-US" dirty="0"/>
          </a:p>
        </p:txBody>
      </p:sp>
      <p:cxnSp>
        <p:nvCxnSpPr>
          <p:cNvPr id="11" name="Straight Arrow Connector 10">
            <a:extLst>
              <a:ext uri="{FF2B5EF4-FFF2-40B4-BE49-F238E27FC236}">
                <a16:creationId xmlns:a16="http://schemas.microsoft.com/office/drawing/2014/main" id="{59ACF34A-EC3F-4F4F-B5C4-F82BFB5C1D13}"/>
              </a:ext>
            </a:extLst>
          </p:cNvPr>
          <p:cNvCxnSpPr>
            <a:cxnSpLocks/>
            <a:stCxn id="9" idx="1"/>
            <a:endCxn id="8" idx="3"/>
          </p:cNvCxnSpPr>
          <p:nvPr/>
        </p:nvCxnSpPr>
        <p:spPr>
          <a:xfrm flipH="1">
            <a:off x="3512366" y="5598383"/>
            <a:ext cx="1280999"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61993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4: Mate the selected pairs.</a:t>
            </a: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a:t>
            </a: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a:t>
            </a:r>
          </a:p>
        </p:txBody>
      </p:sp>
    </p:spTree>
    <p:extLst>
      <p:ext uri="{BB962C8B-B14F-4D97-AF65-F5344CB8AC3E}">
        <p14:creationId xmlns:p14="http://schemas.microsoft.com/office/powerpoint/2010/main" val="26702248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4: Mate the selected pairs. This is done by swapping the digits before the crossover point.</a:t>
            </a: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1843774" cy="461665"/>
          </a:xfrm>
          <a:prstGeom prst="rect">
            <a:avLst/>
          </a:prstGeom>
          <a:noFill/>
        </p:spPr>
        <p:txBody>
          <a:bodyPr wrap="none" rtlCol="0">
            <a:spAutoFit/>
          </a:bodyPr>
          <a:lstStyle/>
          <a:p>
            <a:r>
              <a:rPr lang="en-US" sz="2400" dirty="0">
                <a:highlight>
                  <a:srgbClr val="00FFFF"/>
                </a:highlight>
                <a:latin typeface="Courier New" panose="02070309020205020404" pitchFamily="49" charset="0"/>
                <a:cs typeface="Courier New" panose="02070309020205020404" pitchFamily="49" charset="0"/>
              </a:rPr>
              <a:t>247</a:t>
            </a:r>
            <a:r>
              <a:rPr lang="en-US" sz="2400" dirty="0">
                <a:latin typeface="Courier New" panose="02070309020205020404" pitchFamily="49" charset="0"/>
                <a:cs typeface="Courier New" panose="02070309020205020404" pitchFamily="49" charset="0"/>
              </a:rPr>
              <a:t>|</a:t>
            </a:r>
            <a:r>
              <a:rPr lang="en-US" sz="2400" dirty="0">
                <a:highlight>
                  <a:srgbClr val="00FFFF"/>
                </a:highlight>
                <a:latin typeface="Courier New" panose="02070309020205020404" pitchFamily="49" charset="0"/>
                <a:cs typeface="Courier New" panose="02070309020205020404" pitchFamily="49" charset="0"/>
              </a:rPr>
              <a:t>48552</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1843774" cy="461665"/>
          </a:xfrm>
          <a:prstGeom prst="rect">
            <a:avLst/>
          </a:prstGeom>
          <a:noFill/>
        </p:spPr>
        <p:txBody>
          <a:bodyPr wrap="none" rtlCol="0">
            <a:spAutoFit/>
          </a:bodyPr>
          <a:lstStyle/>
          <a:p>
            <a:r>
              <a:rPr lang="en-US" sz="2400" dirty="0">
                <a:highlight>
                  <a:srgbClr val="FF00FF"/>
                </a:highlight>
                <a:latin typeface="Courier New" panose="02070309020205020404" pitchFamily="49" charset="0"/>
                <a:cs typeface="Courier New" panose="02070309020205020404" pitchFamily="49" charset="0"/>
              </a:rPr>
              <a:t>327</a:t>
            </a:r>
            <a:r>
              <a:rPr lang="en-US" sz="2400" dirty="0">
                <a:latin typeface="Courier New" panose="02070309020205020404" pitchFamily="49" charset="0"/>
                <a:cs typeface="Courier New" panose="02070309020205020404" pitchFamily="49" charset="0"/>
              </a:rPr>
              <a:t>|</a:t>
            </a:r>
            <a:r>
              <a:rPr lang="en-US" sz="2400" dirty="0">
                <a:highlight>
                  <a:srgbClr val="FF00FF"/>
                </a:highlight>
                <a:latin typeface="Courier New" panose="02070309020205020404" pitchFamily="49" charset="0"/>
                <a:cs typeface="Courier New" panose="02070309020205020404" pitchFamily="49" charset="0"/>
              </a:rPr>
              <a:t>52411</a:t>
            </a:r>
            <a:endParaRPr lang="en-US" sz="240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a:t>
            </a:r>
          </a:p>
        </p:txBody>
      </p:sp>
      <p:sp>
        <p:nvSpPr>
          <p:cNvPr id="8" name="Rectangle 7">
            <a:extLst>
              <a:ext uri="{FF2B5EF4-FFF2-40B4-BE49-F238E27FC236}">
                <a16:creationId xmlns:a16="http://schemas.microsoft.com/office/drawing/2014/main" id="{51D018EF-C7D7-7C41-B446-5144341E04B9}"/>
              </a:ext>
            </a:extLst>
          </p:cNvPr>
          <p:cNvSpPr/>
          <p:nvPr/>
        </p:nvSpPr>
        <p:spPr>
          <a:xfrm>
            <a:off x="623393" y="3054994"/>
            <a:ext cx="2822712" cy="1280623"/>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AD25A06D-B1B6-814F-82AB-894DD6F30A05}"/>
              </a:ext>
            </a:extLst>
          </p:cNvPr>
          <p:cNvCxnSpPr>
            <a:stCxn id="8" idx="3"/>
          </p:cNvCxnSpPr>
          <p:nvPr/>
        </p:nvCxnSpPr>
        <p:spPr>
          <a:xfrm flipV="1">
            <a:off x="3446105" y="3695305"/>
            <a:ext cx="1761999" cy="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5C79771-FEF6-F943-A981-61A071964F66}"/>
              </a:ext>
            </a:extLst>
          </p:cNvPr>
          <p:cNvSpPr txBox="1"/>
          <p:nvPr/>
        </p:nvSpPr>
        <p:spPr>
          <a:xfrm>
            <a:off x="5326834" y="3062775"/>
            <a:ext cx="1843774" cy="461665"/>
          </a:xfrm>
          <a:prstGeom prst="rect">
            <a:avLst/>
          </a:prstGeom>
          <a:noFill/>
        </p:spPr>
        <p:txBody>
          <a:bodyPr wrap="none" rtlCol="0">
            <a:spAutoFit/>
          </a:bodyPr>
          <a:lstStyle/>
          <a:p>
            <a:r>
              <a:rPr lang="en-US" sz="2400" dirty="0">
                <a:highlight>
                  <a:srgbClr val="FF00FF"/>
                </a:highlight>
                <a:latin typeface="Courier New" panose="02070309020205020404" pitchFamily="49" charset="0"/>
                <a:cs typeface="Courier New" panose="02070309020205020404" pitchFamily="49" charset="0"/>
              </a:rPr>
              <a:t>327</a:t>
            </a:r>
            <a:r>
              <a:rPr lang="en-US" sz="2400" dirty="0">
                <a:latin typeface="Courier New" panose="02070309020205020404" pitchFamily="49" charset="0"/>
                <a:cs typeface="Courier New" panose="02070309020205020404" pitchFamily="49" charset="0"/>
              </a:rPr>
              <a:t>|</a:t>
            </a:r>
            <a:r>
              <a:rPr lang="en-US" sz="2400" dirty="0">
                <a:highlight>
                  <a:srgbClr val="00FFFF"/>
                </a:highlight>
                <a:latin typeface="Courier New" panose="02070309020205020404" pitchFamily="49" charset="0"/>
                <a:cs typeface="Courier New" panose="02070309020205020404" pitchFamily="49" charset="0"/>
              </a:rPr>
              <a:t>48552</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12" name="TextBox 11">
            <a:extLst>
              <a:ext uri="{FF2B5EF4-FFF2-40B4-BE49-F238E27FC236}">
                <a16:creationId xmlns:a16="http://schemas.microsoft.com/office/drawing/2014/main" id="{5F30046A-3B4F-0A45-AC6E-CAFD0B81BE18}"/>
              </a:ext>
            </a:extLst>
          </p:cNvPr>
          <p:cNvSpPr txBox="1"/>
          <p:nvPr/>
        </p:nvSpPr>
        <p:spPr>
          <a:xfrm>
            <a:off x="5326834" y="3803004"/>
            <a:ext cx="1843774" cy="461665"/>
          </a:xfrm>
          <a:prstGeom prst="rect">
            <a:avLst/>
          </a:prstGeom>
          <a:noFill/>
        </p:spPr>
        <p:txBody>
          <a:bodyPr wrap="none" rtlCol="0">
            <a:spAutoFit/>
          </a:bodyPr>
          <a:lstStyle/>
          <a:p>
            <a:r>
              <a:rPr lang="en-US" sz="2400" dirty="0">
                <a:highlight>
                  <a:srgbClr val="00FFFF"/>
                </a:highlight>
                <a:latin typeface="Courier New" panose="02070309020205020404" pitchFamily="49" charset="0"/>
                <a:cs typeface="Courier New" panose="02070309020205020404" pitchFamily="49" charset="0"/>
              </a:rPr>
              <a:t>247</a:t>
            </a:r>
            <a:r>
              <a:rPr lang="en-US" sz="2400" dirty="0">
                <a:latin typeface="Courier New" panose="02070309020205020404" pitchFamily="49" charset="0"/>
                <a:cs typeface="Courier New" panose="02070309020205020404" pitchFamily="49" charset="0"/>
              </a:rPr>
              <a:t>|</a:t>
            </a:r>
            <a:r>
              <a:rPr lang="en-US" sz="2400" dirty="0">
                <a:highlight>
                  <a:srgbClr val="FF00FF"/>
                </a:highlight>
                <a:latin typeface="Courier New" panose="02070309020205020404" pitchFamily="49" charset="0"/>
                <a:cs typeface="Courier New" panose="02070309020205020404" pitchFamily="49" charset="0"/>
              </a:rPr>
              <a:t>52411</a:t>
            </a:r>
            <a:endParaRPr lang="en-US" sz="2400" dirty="0">
              <a:latin typeface="Courier New" panose="02070309020205020404" pitchFamily="49" charset="0"/>
              <a:cs typeface="Courier New" panose="02070309020205020404" pitchFamily="49" charset="0"/>
            </a:endParaRPr>
          </a:p>
        </p:txBody>
      </p:sp>
      <p:sp>
        <p:nvSpPr>
          <p:cNvPr id="13" name="Rectangle 12">
            <a:extLst>
              <a:ext uri="{FF2B5EF4-FFF2-40B4-BE49-F238E27FC236}">
                <a16:creationId xmlns:a16="http://schemas.microsoft.com/office/drawing/2014/main" id="{F365958A-DE80-0E43-8169-15DB7A200359}"/>
              </a:ext>
            </a:extLst>
          </p:cNvPr>
          <p:cNvSpPr/>
          <p:nvPr/>
        </p:nvSpPr>
        <p:spPr>
          <a:xfrm>
            <a:off x="5208104" y="3054993"/>
            <a:ext cx="2822712" cy="1280623"/>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817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dissolv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animEffect transition="in" filter="dissolve">
                                      <p:cBhvr>
                                        <p:cTn id="15" dur="500"/>
                                        <p:tgtEl>
                                          <p:spTgt spid="11">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dissolve">
                                      <p:cBhvr>
                                        <p:cTn id="2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4: Mate the selected Pairs.</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endParaRPr lang="en-US" sz="2400"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2028119" cy="461665"/>
          </a:xfrm>
          <a:prstGeom prst="rect">
            <a:avLst/>
          </a:prstGeom>
          <a:noFill/>
        </p:spPr>
        <p:txBody>
          <a:bodyPr wrap="none" rtlCol="0">
            <a:spAutoFit/>
          </a:bodyPr>
          <a:lstStyle/>
          <a:p>
            <a:r>
              <a:rPr lang="en-US" sz="2400" dirty="0">
                <a:highlight>
                  <a:srgbClr val="FF00FF"/>
                </a:highlight>
                <a:latin typeface="Courier New" panose="02070309020205020404" pitchFamily="49" charset="0"/>
                <a:cs typeface="Courier New" panose="02070309020205020404" pitchFamily="49" charset="0"/>
              </a:rPr>
              <a:t>32752</a:t>
            </a:r>
            <a:r>
              <a:rPr lang="en-US" sz="2400" dirty="0">
                <a:latin typeface="Courier New" panose="02070309020205020404" pitchFamily="49" charset="0"/>
                <a:cs typeface="Courier New" panose="02070309020205020404" pitchFamily="49" charset="0"/>
              </a:rPr>
              <a:t>|</a:t>
            </a:r>
            <a:r>
              <a:rPr lang="en-US" sz="2400" dirty="0">
                <a:highlight>
                  <a:srgbClr val="FF00FF"/>
                </a:highlight>
                <a:latin typeface="Courier New" panose="02070309020205020404" pitchFamily="49" charset="0"/>
                <a:cs typeface="Courier New" panose="02070309020205020404" pitchFamily="49" charset="0"/>
              </a:rPr>
              <a:t>411</a:t>
            </a:r>
            <a:r>
              <a:rPr lang="en-US" sz="2400" dirty="0">
                <a:latin typeface="Courier New" panose="02070309020205020404" pitchFamily="49" charset="0"/>
                <a:cs typeface="Courier New" panose="02070309020205020404" pitchFamily="49" charset="0"/>
              </a:rPr>
              <a:t> </a:t>
            </a: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2028119" cy="461665"/>
          </a:xfrm>
          <a:prstGeom prst="rect">
            <a:avLst/>
          </a:prstGeom>
          <a:noFill/>
        </p:spPr>
        <p:txBody>
          <a:bodyPr wrap="none" rtlCol="0">
            <a:spAutoFit/>
          </a:bodyPr>
          <a:lstStyle/>
          <a:p>
            <a:r>
              <a:rPr lang="en-US" sz="2400" dirty="0">
                <a:highlight>
                  <a:srgbClr val="FFFF00"/>
                </a:highlight>
                <a:latin typeface="Courier New" panose="02070309020205020404" pitchFamily="49" charset="0"/>
                <a:cs typeface="Courier New" panose="02070309020205020404" pitchFamily="49" charset="0"/>
              </a:rPr>
              <a:t>24415</a:t>
            </a:r>
            <a:r>
              <a:rPr lang="en-US" sz="2400" dirty="0">
                <a:latin typeface="Courier New" panose="02070309020205020404" pitchFamily="49" charset="0"/>
                <a:cs typeface="Courier New" panose="02070309020205020404" pitchFamily="49" charset="0"/>
              </a:rPr>
              <a:t>|</a:t>
            </a:r>
            <a:r>
              <a:rPr lang="en-US" sz="2400" dirty="0">
                <a:highlight>
                  <a:srgbClr val="FFFF00"/>
                </a:highlight>
                <a:latin typeface="Courier New" panose="02070309020205020404" pitchFamily="49" charset="0"/>
                <a:cs typeface="Courier New" panose="02070309020205020404" pitchFamily="49" charset="0"/>
              </a:rPr>
              <a:t>124</a:t>
            </a:r>
            <a:r>
              <a:rPr lang="en-US" sz="2400" dirty="0">
                <a:latin typeface="Courier New" panose="02070309020205020404" pitchFamily="49" charset="0"/>
                <a:cs typeface="Courier New" panose="02070309020205020404" pitchFamily="49" charset="0"/>
              </a:rPr>
              <a:t> </a:t>
            </a: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p>
        </p:txBody>
      </p:sp>
      <p:sp>
        <p:nvSpPr>
          <p:cNvPr id="8" name="Rectangle 7">
            <a:extLst>
              <a:ext uri="{FF2B5EF4-FFF2-40B4-BE49-F238E27FC236}">
                <a16:creationId xmlns:a16="http://schemas.microsoft.com/office/drawing/2014/main" id="{4B056437-F438-9A41-A47A-6814FA453B77}"/>
              </a:ext>
            </a:extLst>
          </p:cNvPr>
          <p:cNvSpPr/>
          <p:nvPr/>
        </p:nvSpPr>
        <p:spPr>
          <a:xfrm>
            <a:off x="742123" y="3804900"/>
            <a:ext cx="2822712" cy="1336946"/>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B1240FF-1156-F646-9D12-5A3289A3B1E0}"/>
              </a:ext>
            </a:extLst>
          </p:cNvPr>
          <p:cNvSpPr txBox="1"/>
          <p:nvPr/>
        </p:nvSpPr>
        <p:spPr>
          <a:xfrm>
            <a:off x="5326834" y="3062775"/>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32748552</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15" name="TextBox 14">
            <a:extLst>
              <a:ext uri="{FF2B5EF4-FFF2-40B4-BE49-F238E27FC236}">
                <a16:creationId xmlns:a16="http://schemas.microsoft.com/office/drawing/2014/main" id="{E371B41D-3FB3-0E43-AA0C-A83F3A92CF7A}"/>
              </a:ext>
            </a:extLst>
          </p:cNvPr>
          <p:cNvSpPr txBox="1"/>
          <p:nvPr/>
        </p:nvSpPr>
        <p:spPr>
          <a:xfrm>
            <a:off x="5326834" y="3803004"/>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24752411</a:t>
            </a:r>
          </a:p>
        </p:txBody>
      </p:sp>
      <p:cxnSp>
        <p:nvCxnSpPr>
          <p:cNvPr id="17" name="Straight Arrow Connector 16">
            <a:extLst>
              <a:ext uri="{FF2B5EF4-FFF2-40B4-BE49-F238E27FC236}">
                <a16:creationId xmlns:a16="http://schemas.microsoft.com/office/drawing/2014/main" id="{336B9EB6-4B2D-BB4B-9A13-56C90F6C5081}"/>
              </a:ext>
            </a:extLst>
          </p:cNvPr>
          <p:cNvCxnSpPr>
            <a:cxnSpLocks/>
            <a:endCxn id="18" idx="1"/>
          </p:cNvCxnSpPr>
          <p:nvPr/>
        </p:nvCxnSpPr>
        <p:spPr>
          <a:xfrm>
            <a:off x="3590665" y="5049277"/>
            <a:ext cx="1551718"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DEAD9D58-C821-4244-81AA-4DECDBF488FE}"/>
              </a:ext>
            </a:extLst>
          </p:cNvPr>
          <p:cNvSpPr/>
          <p:nvPr/>
        </p:nvSpPr>
        <p:spPr>
          <a:xfrm>
            <a:off x="5142383" y="4408965"/>
            <a:ext cx="2370982" cy="1280623"/>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BE6AEE14-DD18-1746-BF45-B5A141E30E5E}"/>
              </a:ext>
            </a:extLst>
          </p:cNvPr>
          <p:cNvSpPr txBox="1"/>
          <p:nvPr/>
        </p:nvSpPr>
        <p:spPr>
          <a:xfrm>
            <a:off x="5300899" y="4401617"/>
            <a:ext cx="1843774" cy="461665"/>
          </a:xfrm>
          <a:prstGeom prst="rect">
            <a:avLst/>
          </a:prstGeom>
          <a:noFill/>
        </p:spPr>
        <p:txBody>
          <a:bodyPr wrap="none" rtlCol="0">
            <a:spAutoFit/>
          </a:bodyPr>
          <a:lstStyle/>
          <a:p>
            <a:r>
              <a:rPr lang="en-US" sz="2400" dirty="0">
                <a:highlight>
                  <a:srgbClr val="FFFF00"/>
                </a:highlight>
                <a:latin typeface="Courier New" panose="02070309020205020404" pitchFamily="49" charset="0"/>
                <a:cs typeface="Courier New" panose="02070309020205020404" pitchFamily="49" charset="0"/>
              </a:rPr>
              <a:t>24415</a:t>
            </a:r>
            <a:r>
              <a:rPr lang="en-US" sz="2400" dirty="0">
                <a:latin typeface="Courier New" panose="02070309020205020404" pitchFamily="49" charset="0"/>
                <a:cs typeface="Courier New" panose="02070309020205020404" pitchFamily="49" charset="0"/>
              </a:rPr>
              <a:t>|</a:t>
            </a:r>
            <a:r>
              <a:rPr lang="en-US" sz="2400" dirty="0">
                <a:highlight>
                  <a:srgbClr val="FF00FF"/>
                </a:highlight>
                <a:latin typeface="Courier New" panose="02070309020205020404" pitchFamily="49" charset="0"/>
                <a:cs typeface="Courier New" panose="02070309020205020404" pitchFamily="49" charset="0"/>
              </a:rPr>
              <a:t>411</a:t>
            </a:r>
            <a:endParaRPr lang="en-US" sz="2400" dirty="0">
              <a:latin typeface="Courier New" panose="02070309020205020404" pitchFamily="49" charset="0"/>
              <a:cs typeface="Courier New" panose="02070309020205020404" pitchFamily="49" charset="0"/>
            </a:endParaRPr>
          </a:p>
        </p:txBody>
      </p:sp>
      <p:sp>
        <p:nvSpPr>
          <p:cNvPr id="20" name="TextBox 19">
            <a:extLst>
              <a:ext uri="{FF2B5EF4-FFF2-40B4-BE49-F238E27FC236}">
                <a16:creationId xmlns:a16="http://schemas.microsoft.com/office/drawing/2014/main" id="{21C5FB92-0E5F-1E4E-8A87-BA82FCA97045}"/>
              </a:ext>
            </a:extLst>
          </p:cNvPr>
          <p:cNvSpPr txBox="1"/>
          <p:nvPr/>
        </p:nvSpPr>
        <p:spPr>
          <a:xfrm>
            <a:off x="5300899" y="5141846"/>
            <a:ext cx="2212465" cy="461665"/>
          </a:xfrm>
          <a:prstGeom prst="rect">
            <a:avLst/>
          </a:prstGeom>
          <a:noFill/>
        </p:spPr>
        <p:txBody>
          <a:bodyPr wrap="none" rtlCol="0">
            <a:spAutoFit/>
          </a:bodyPr>
          <a:lstStyle/>
          <a:p>
            <a:r>
              <a:rPr lang="en-US" sz="2400" dirty="0">
                <a:highlight>
                  <a:srgbClr val="FF00FF"/>
                </a:highlight>
                <a:latin typeface="Courier New" panose="02070309020205020404" pitchFamily="49" charset="0"/>
                <a:cs typeface="Courier New" panose="02070309020205020404" pitchFamily="49" charset="0"/>
              </a:rPr>
              <a:t>32752 </a:t>
            </a:r>
            <a:r>
              <a:rPr lang="en-US" sz="2400" dirty="0">
                <a:latin typeface="Courier New" panose="02070309020205020404" pitchFamily="49" charset="0"/>
                <a:cs typeface="Courier New" panose="02070309020205020404" pitchFamily="49" charset="0"/>
              </a:rPr>
              <a:t>|</a:t>
            </a:r>
            <a:r>
              <a:rPr lang="en-US" sz="2400" dirty="0">
                <a:highlight>
                  <a:srgbClr val="FFFF00"/>
                </a:highlight>
                <a:latin typeface="Courier New" panose="02070309020205020404" pitchFamily="49" charset="0"/>
                <a:cs typeface="Courier New" panose="02070309020205020404" pitchFamily="49" charset="0"/>
              </a:rPr>
              <a:t>124</a:t>
            </a:r>
            <a:r>
              <a:rPr lang="en-US" sz="2400" dirty="0">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2725819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dissolve">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9">
                                            <p:txEl>
                                              <p:pRg st="0" end="0"/>
                                            </p:txEl>
                                          </p:spTgt>
                                        </p:tgtEl>
                                        <p:attrNameLst>
                                          <p:attrName>style.visibility</p:attrName>
                                        </p:attrNameLst>
                                      </p:cBhvr>
                                      <p:to>
                                        <p:strVal val="visible"/>
                                      </p:to>
                                    </p:set>
                                    <p:animEffect transition="in" filter="dissolve">
                                      <p:cBhvr>
                                        <p:cTn id="15" dur="500"/>
                                        <p:tgtEl>
                                          <p:spTgt spid="1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20">
                                            <p:txEl>
                                              <p:pRg st="0" end="0"/>
                                            </p:txEl>
                                          </p:spTgt>
                                        </p:tgtEl>
                                        <p:attrNameLst>
                                          <p:attrName>style.visibility</p:attrName>
                                        </p:attrNameLst>
                                      </p:cBhvr>
                                      <p:to>
                                        <p:strVal val="visible"/>
                                      </p:to>
                                    </p:set>
                                    <p:animEffect transition="in" filter="dissolve">
                                      <p:cBhvr>
                                        <p:cTn id="20"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4: Mate the selected Pairs.</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endParaRPr lang="en-US" sz="2400"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p>
        </p:txBody>
      </p:sp>
      <p:sp>
        <p:nvSpPr>
          <p:cNvPr id="14" name="TextBox 13">
            <a:extLst>
              <a:ext uri="{FF2B5EF4-FFF2-40B4-BE49-F238E27FC236}">
                <a16:creationId xmlns:a16="http://schemas.microsoft.com/office/drawing/2014/main" id="{EB1240FF-1156-F646-9D12-5A3289A3B1E0}"/>
              </a:ext>
            </a:extLst>
          </p:cNvPr>
          <p:cNvSpPr txBox="1"/>
          <p:nvPr/>
        </p:nvSpPr>
        <p:spPr>
          <a:xfrm>
            <a:off x="5326834" y="3062775"/>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32748552</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15" name="TextBox 14">
            <a:extLst>
              <a:ext uri="{FF2B5EF4-FFF2-40B4-BE49-F238E27FC236}">
                <a16:creationId xmlns:a16="http://schemas.microsoft.com/office/drawing/2014/main" id="{E371B41D-3FB3-0E43-AA0C-A83F3A92CF7A}"/>
              </a:ext>
            </a:extLst>
          </p:cNvPr>
          <p:cNvSpPr txBox="1"/>
          <p:nvPr/>
        </p:nvSpPr>
        <p:spPr>
          <a:xfrm>
            <a:off x="5326834" y="3803004"/>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24752411</a:t>
            </a:r>
          </a:p>
        </p:txBody>
      </p:sp>
      <p:sp>
        <p:nvSpPr>
          <p:cNvPr id="19" name="TextBox 18">
            <a:extLst>
              <a:ext uri="{FF2B5EF4-FFF2-40B4-BE49-F238E27FC236}">
                <a16:creationId xmlns:a16="http://schemas.microsoft.com/office/drawing/2014/main" id="{BE6AEE14-DD18-1746-BF45-B5A141E30E5E}"/>
              </a:ext>
            </a:extLst>
          </p:cNvPr>
          <p:cNvSpPr txBox="1"/>
          <p:nvPr/>
        </p:nvSpPr>
        <p:spPr>
          <a:xfrm>
            <a:off x="5300899" y="4401617"/>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24415411</a:t>
            </a:r>
          </a:p>
        </p:txBody>
      </p:sp>
      <p:sp>
        <p:nvSpPr>
          <p:cNvPr id="20" name="TextBox 19">
            <a:extLst>
              <a:ext uri="{FF2B5EF4-FFF2-40B4-BE49-F238E27FC236}">
                <a16:creationId xmlns:a16="http://schemas.microsoft.com/office/drawing/2014/main" id="{21C5FB92-0E5F-1E4E-8A87-BA82FCA97045}"/>
              </a:ext>
            </a:extLst>
          </p:cNvPr>
          <p:cNvSpPr txBox="1"/>
          <p:nvPr/>
        </p:nvSpPr>
        <p:spPr>
          <a:xfrm>
            <a:off x="5300899" y="514184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32752124 </a:t>
            </a:r>
          </a:p>
        </p:txBody>
      </p:sp>
      <p:sp>
        <p:nvSpPr>
          <p:cNvPr id="9" name="Rectangle 8">
            <a:extLst>
              <a:ext uri="{FF2B5EF4-FFF2-40B4-BE49-F238E27FC236}">
                <a16:creationId xmlns:a16="http://schemas.microsoft.com/office/drawing/2014/main" id="{18EB875A-D8D8-41E7-AD35-2F944CDC5E52}"/>
              </a:ext>
            </a:extLst>
          </p:cNvPr>
          <p:cNvSpPr/>
          <p:nvPr/>
        </p:nvSpPr>
        <p:spPr>
          <a:xfrm>
            <a:off x="5326834" y="3021496"/>
            <a:ext cx="1843669" cy="2832652"/>
          </a:xfrm>
          <a:prstGeom prst="rect">
            <a:avLst/>
          </a:prstGeom>
          <a:solidFill>
            <a:schemeClr val="accent1">
              <a:alpha val="2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BD6F0431-7E8A-46C4-829F-9E18D99D7D21}"/>
              </a:ext>
            </a:extLst>
          </p:cNvPr>
          <p:cNvSpPr txBox="1"/>
          <p:nvPr/>
        </p:nvSpPr>
        <p:spPr>
          <a:xfrm>
            <a:off x="3958720" y="5854148"/>
            <a:ext cx="4848250" cy="646331"/>
          </a:xfrm>
          <a:prstGeom prst="rect">
            <a:avLst/>
          </a:prstGeom>
          <a:noFill/>
        </p:spPr>
        <p:txBody>
          <a:bodyPr wrap="none" rtlCol="0">
            <a:spAutoFit/>
          </a:bodyPr>
          <a:lstStyle/>
          <a:p>
            <a:pPr algn="ctr"/>
            <a:r>
              <a:rPr lang="en-US" dirty="0"/>
              <a:t>New board states!</a:t>
            </a:r>
          </a:p>
          <a:p>
            <a:pPr algn="ctr"/>
            <a:r>
              <a:rPr lang="en-US" dirty="0"/>
              <a:t>Similar to parents, but definitely different!</a:t>
            </a:r>
          </a:p>
        </p:txBody>
      </p:sp>
    </p:spTree>
    <p:extLst>
      <p:ext uri="{BB962C8B-B14F-4D97-AF65-F5344CB8AC3E}">
        <p14:creationId xmlns:p14="http://schemas.microsoft.com/office/powerpoint/2010/main" val="20571762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To visualize this using state representations more amenable to humans…</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16" name="Picture 15">
            <a:extLst>
              <a:ext uri="{FF2B5EF4-FFF2-40B4-BE49-F238E27FC236}">
                <a16:creationId xmlns:a16="http://schemas.microsoft.com/office/drawing/2014/main" id="{DDC43D7A-C96B-FF4D-A61A-79FB2A28F799}"/>
              </a:ext>
            </a:extLst>
          </p:cNvPr>
          <p:cNvPicPr>
            <a:picLocks noChangeAspect="1"/>
          </p:cNvPicPr>
          <p:nvPr/>
        </p:nvPicPr>
        <p:blipFill>
          <a:blip r:embed="rId3"/>
          <a:stretch>
            <a:fillRect/>
          </a:stretch>
        </p:blipFill>
        <p:spPr>
          <a:xfrm>
            <a:off x="1069157" y="3012997"/>
            <a:ext cx="621402" cy="1657072"/>
          </a:xfrm>
          <a:prstGeom prst="rect">
            <a:avLst/>
          </a:prstGeom>
        </p:spPr>
      </p:pic>
      <p:pic>
        <p:nvPicPr>
          <p:cNvPr id="21" name="Picture 20">
            <a:extLst>
              <a:ext uri="{FF2B5EF4-FFF2-40B4-BE49-F238E27FC236}">
                <a16:creationId xmlns:a16="http://schemas.microsoft.com/office/drawing/2014/main" id="{4472581A-8652-FF4C-A6FD-01AE067D46B3}"/>
              </a:ext>
            </a:extLst>
          </p:cNvPr>
          <p:cNvPicPr>
            <a:picLocks noChangeAspect="1"/>
          </p:cNvPicPr>
          <p:nvPr/>
        </p:nvPicPr>
        <p:blipFill>
          <a:blip r:embed="rId4"/>
          <a:stretch>
            <a:fillRect/>
          </a:stretch>
        </p:blipFill>
        <p:spPr>
          <a:xfrm>
            <a:off x="1690559" y="3012997"/>
            <a:ext cx="1035670" cy="1657072"/>
          </a:xfrm>
          <a:prstGeom prst="rect">
            <a:avLst/>
          </a:prstGeom>
        </p:spPr>
      </p:pic>
      <p:pic>
        <p:nvPicPr>
          <p:cNvPr id="22" name="Picture 21">
            <a:extLst>
              <a:ext uri="{FF2B5EF4-FFF2-40B4-BE49-F238E27FC236}">
                <a16:creationId xmlns:a16="http://schemas.microsoft.com/office/drawing/2014/main" id="{C047900A-D211-2A49-87CD-FF9F4A19CFD8}"/>
              </a:ext>
            </a:extLst>
          </p:cNvPr>
          <p:cNvPicPr>
            <a:picLocks noChangeAspect="1"/>
          </p:cNvPicPr>
          <p:nvPr/>
        </p:nvPicPr>
        <p:blipFill>
          <a:blip r:embed="rId5"/>
          <a:stretch>
            <a:fillRect/>
          </a:stretch>
        </p:blipFill>
        <p:spPr>
          <a:xfrm>
            <a:off x="1066800" y="5189516"/>
            <a:ext cx="625682" cy="1668484"/>
          </a:xfrm>
          <a:prstGeom prst="rect">
            <a:avLst/>
          </a:prstGeom>
        </p:spPr>
      </p:pic>
      <p:pic>
        <p:nvPicPr>
          <p:cNvPr id="23" name="Picture 22">
            <a:extLst>
              <a:ext uri="{FF2B5EF4-FFF2-40B4-BE49-F238E27FC236}">
                <a16:creationId xmlns:a16="http://schemas.microsoft.com/office/drawing/2014/main" id="{B635731C-C1FE-0F4C-AB5A-88AB3DDA2A8F}"/>
              </a:ext>
            </a:extLst>
          </p:cNvPr>
          <p:cNvPicPr>
            <a:picLocks noChangeAspect="1"/>
          </p:cNvPicPr>
          <p:nvPr/>
        </p:nvPicPr>
        <p:blipFill>
          <a:blip r:embed="rId6"/>
          <a:stretch>
            <a:fillRect/>
          </a:stretch>
        </p:blipFill>
        <p:spPr>
          <a:xfrm>
            <a:off x="1690558" y="5187349"/>
            <a:ext cx="1044157" cy="1670651"/>
          </a:xfrm>
          <a:prstGeom prst="rect">
            <a:avLst/>
          </a:prstGeom>
        </p:spPr>
      </p:pic>
      <p:sp>
        <p:nvSpPr>
          <p:cNvPr id="24" name="TextBox 23">
            <a:extLst>
              <a:ext uri="{FF2B5EF4-FFF2-40B4-BE49-F238E27FC236}">
                <a16:creationId xmlns:a16="http://schemas.microsoft.com/office/drawing/2014/main" id="{F98A1923-1F2B-7943-B7DB-D437BA0C6160}"/>
              </a:ext>
            </a:extLst>
          </p:cNvPr>
          <p:cNvSpPr txBox="1"/>
          <p:nvPr/>
        </p:nvSpPr>
        <p:spPr>
          <a:xfrm>
            <a:off x="1066801" y="2551331"/>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a:t>
            </a:r>
            <a:endParaRPr lang="en-US" dirty="0">
              <a:latin typeface="Courier New" panose="02070309020205020404" pitchFamily="49" charset="0"/>
              <a:cs typeface="Courier New" panose="02070309020205020404" pitchFamily="49" charset="0"/>
            </a:endParaRPr>
          </a:p>
        </p:txBody>
      </p:sp>
      <p:sp>
        <p:nvSpPr>
          <p:cNvPr id="25" name="TextBox 24">
            <a:extLst>
              <a:ext uri="{FF2B5EF4-FFF2-40B4-BE49-F238E27FC236}">
                <a16:creationId xmlns:a16="http://schemas.microsoft.com/office/drawing/2014/main" id="{9AB3D14B-9BE5-BF42-9E7C-6561AFB85310}"/>
              </a:ext>
            </a:extLst>
          </p:cNvPr>
          <p:cNvSpPr txBox="1"/>
          <p:nvPr/>
        </p:nvSpPr>
        <p:spPr>
          <a:xfrm>
            <a:off x="1066801" y="4735941"/>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a:t>
            </a:r>
            <a:endParaRPr lang="en-US" dirty="0">
              <a:latin typeface="Courier New" panose="02070309020205020404" pitchFamily="49" charset="0"/>
              <a:cs typeface="Courier New" panose="02070309020205020404" pitchFamily="49" charset="0"/>
            </a:endParaRPr>
          </a:p>
        </p:txBody>
      </p:sp>
      <p:pic>
        <p:nvPicPr>
          <p:cNvPr id="26" name="Picture 25">
            <a:extLst>
              <a:ext uri="{FF2B5EF4-FFF2-40B4-BE49-F238E27FC236}">
                <a16:creationId xmlns:a16="http://schemas.microsoft.com/office/drawing/2014/main" id="{55797395-29DF-A442-AAA4-2B2B5C39A7FB}"/>
              </a:ext>
            </a:extLst>
          </p:cNvPr>
          <p:cNvPicPr>
            <a:picLocks noChangeAspect="1"/>
          </p:cNvPicPr>
          <p:nvPr/>
        </p:nvPicPr>
        <p:blipFill>
          <a:blip r:embed="rId3"/>
          <a:stretch>
            <a:fillRect/>
          </a:stretch>
        </p:blipFill>
        <p:spPr>
          <a:xfrm>
            <a:off x="1069158" y="3012997"/>
            <a:ext cx="621402" cy="1657072"/>
          </a:xfrm>
          <a:prstGeom prst="rect">
            <a:avLst/>
          </a:prstGeom>
        </p:spPr>
      </p:pic>
      <p:pic>
        <p:nvPicPr>
          <p:cNvPr id="27" name="Picture 26">
            <a:extLst>
              <a:ext uri="{FF2B5EF4-FFF2-40B4-BE49-F238E27FC236}">
                <a16:creationId xmlns:a16="http://schemas.microsoft.com/office/drawing/2014/main" id="{0AB4894E-93C4-B94D-8301-B1C490F12B7F}"/>
              </a:ext>
            </a:extLst>
          </p:cNvPr>
          <p:cNvPicPr>
            <a:picLocks noChangeAspect="1"/>
          </p:cNvPicPr>
          <p:nvPr/>
        </p:nvPicPr>
        <p:blipFill>
          <a:blip r:embed="rId4"/>
          <a:stretch>
            <a:fillRect/>
          </a:stretch>
        </p:blipFill>
        <p:spPr>
          <a:xfrm>
            <a:off x="1690560" y="3012997"/>
            <a:ext cx="1035670" cy="1657072"/>
          </a:xfrm>
          <a:prstGeom prst="rect">
            <a:avLst/>
          </a:prstGeom>
        </p:spPr>
      </p:pic>
      <p:pic>
        <p:nvPicPr>
          <p:cNvPr id="28" name="Picture 27">
            <a:extLst>
              <a:ext uri="{FF2B5EF4-FFF2-40B4-BE49-F238E27FC236}">
                <a16:creationId xmlns:a16="http://schemas.microsoft.com/office/drawing/2014/main" id="{5723A413-F99B-B343-889B-21A3F6DD1443}"/>
              </a:ext>
            </a:extLst>
          </p:cNvPr>
          <p:cNvPicPr>
            <a:picLocks noChangeAspect="1"/>
          </p:cNvPicPr>
          <p:nvPr/>
        </p:nvPicPr>
        <p:blipFill>
          <a:blip r:embed="rId5"/>
          <a:stretch>
            <a:fillRect/>
          </a:stretch>
        </p:blipFill>
        <p:spPr>
          <a:xfrm>
            <a:off x="1066801" y="5189516"/>
            <a:ext cx="625682" cy="1668484"/>
          </a:xfrm>
          <a:prstGeom prst="rect">
            <a:avLst/>
          </a:prstGeom>
        </p:spPr>
      </p:pic>
      <p:pic>
        <p:nvPicPr>
          <p:cNvPr id="29" name="Picture 28">
            <a:extLst>
              <a:ext uri="{FF2B5EF4-FFF2-40B4-BE49-F238E27FC236}">
                <a16:creationId xmlns:a16="http://schemas.microsoft.com/office/drawing/2014/main" id="{9222FEAE-CC1B-934F-9352-733F582ECA9F}"/>
              </a:ext>
            </a:extLst>
          </p:cNvPr>
          <p:cNvPicPr>
            <a:picLocks noChangeAspect="1"/>
          </p:cNvPicPr>
          <p:nvPr/>
        </p:nvPicPr>
        <p:blipFill>
          <a:blip r:embed="rId6"/>
          <a:stretch>
            <a:fillRect/>
          </a:stretch>
        </p:blipFill>
        <p:spPr>
          <a:xfrm>
            <a:off x="1690559" y="5187349"/>
            <a:ext cx="1044157" cy="1670651"/>
          </a:xfrm>
          <a:prstGeom prst="rect">
            <a:avLst/>
          </a:prstGeom>
        </p:spPr>
      </p:pic>
      <p:cxnSp>
        <p:nvCxnSpPr>
          <p:cNvPr id="30" name="Straight Connector 29">
            <a:extLst>
              <a:ext uri="{FF2B5EF4-FFF2-40B4-BE49-F238E27FC236}">
                <a16:creationId xmlns:a16="http://schemas.microsoft.com/office/drawing/2014/main" id="{B798FB14-4893-7942-B2EE-273EAC38D558}"/>
              </a:ext>
            </a:extLst>
          </p:cNvPr>
          <p:cNvCxnSpPr/>
          <p:nvPr/>
        </p:nvCxnSpPr>
        <p:spPr>
          <a:xfrm>
            <a:off x="1702434" y="2616649"/>
            <a:ext cx="0" cy="211929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CE987B6-E7EF-F74E-B064-22046E3BB64E}"/>
              </a:ext>
            </a:extLst>
          </p:cNvPr>
          <p:cNvCxnSpPr/>
          <p:nvPr/>
        </p:nvCxnSpPr>
        <p:spPr>
          <a:xfrm>
            <a:off x="1700553" y="4817540"/>
            <a:ext cx="0" cy="209102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0CB0DC7F-312C-4435-971C-2B24B1736E3D}"/>
              </a:ext>
            </a:extLst>
          </p:cNvPr>
          <p:cNvSpPr/>
          <p:nvPr/>
        </p:nvSpPr>
        <p:spPr>
          <a:xfrm>
            <a:off x="955040" y="2905760"/>
            <a:ext cx="2021833" cy="1861213"/>
          </a:xfrm>
          <a:prstGeom prst="rect">
            <a:avLst/>
          </a:prstGeom>
          <a:solidFill>
            <a:srgbClr val="00B0F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E1B78A1-E274-4EEF-B44C-3F5647B26B4A}"/>
              </a:ext>
            </a:extLst>
          </p:cNvPr>
          <p:cNvSpPr/>
          <p:nvPr/>
        </p:nvSpPr>
        <p:spPr>
          <a:xfrm>
            <a:off x="955040" y="5098338"/>
            <a:ext cx="2021833" cy="1861213"/>
          </a:xfrm>
          <a:prstGeom prst="rect">
            <a:avLst/>
          </a:prstGeom>
          <a:solidFill>
            <a:srgbClr val="FF000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8183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ntr" presetSubtype="0"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A162961C-66E8-EE4A-B3C0-6E33A3C8FE21}"/>
              </a:ext>
            </a:extLst>
          </p:cNvPr>
          <p:cNvPicPr>
            <a:picLocks noChangeAspect="1"/>
          </p:cNvPicPr>
          <p:nvPr/>
        </p:nvPicPr>
        <p:blipFill>
          <a:blip r:embed="rId3"/>
          <a:stretch>
            <a:fillRect/>
          </a:stretch>
        </p:blipFill>
        <p:spPr>
          <a:xfrm>
            <a:off x="5855173" y="2847759"/>
            <a:ext cx="621402" cy="1657072"/>
          </a:xfrm>
          <a:prstGeom prst="rect">
            <a:avLst/>
          </a:prstGeom>
        </p:spPr>
      </p:pic>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We cut the states around the pivot point…</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16" name="Picture 15">
            <a:extLst>
              <a:ext uri="{FF2B5EF4-FFF2-40B4-BE49-F238E27FC236}">
                <a16:creationId xmlns:a16="http://schemas.microsoft.com/office/drawing/2014/main" id="{DDC43D7A-C96B-FF4D-A61A-79FB2A28F799}"/>
              </a:ext>
            </a:extLst>
          </p:cNvPr>
          <p:cNvPicPr>
            <a:picLocks noChangeAspect="1"/>
          </p:cNvPicPr>
          <p:nvPr/>
        </p:nvPicPr>
        <p:blipFill>
          <a:blip r:embed="rId3"/>
          <a:stretch>
            <a:fillRect/>
          </a:stretch>
        </p:blipFill>
        <p:spPr>
          <a:xfrm>
            <a:off x="1069157" y="3012997"/>
            <a:ext cx="621402" cy="1657072"/>
          </a:xfrm>
          <a:prstGeom prst="rect">
            <a:avLst/>
          </a:prstGeom>
        </p:spPr>
      </p:pic>
      <p:pic>
        <p:nvPicPr>
          <p:cNvPr id="21" name="Picture 20">
            <a:extLst>
              <a:ext uri="{FF2B5EF4-FFF2-40B4-BE49-F238E27FC236}">
                <a16:creationId xmlns:a16="http://schemas.microsoft.com/office/drawing/2014/main" id="{4472581A-8652-FF4C-A6FD-01AE067D46B3}"/>
              </a:ext>
            </a:extLst>
          </p:cNvPr>
          <p:cNvPicPr>
            <a:picLocks noChangeAspect="1"/>
          </p:cNvPicPr>
          <p:nvPr/>
        </p:nvPicPr>
        <p:blipFill>
          <a:blip r:embed="rId4"/>
          <a:stretch>
            <a:fillRect/>
          </a:stretch>
        </p:blipFill>
        <p:spPr>
          <a:xfrm>
            <a:off x="1690559" y="3012997"/>
            <a:ext cx="1035670" cy="1657072"/>
          </a:xfrm>
          <a:prstGeom prst="rect">
            <a:avLst/>
          </a:prstGeom>
        </p:spPr>
      </p:pic>
      <p:pic>
        <p:nvPicPr>
          <p:cNvPr id="22" name="Picture 21">
            <a:extLst>
              <a:ext uri="{FF2B5EF4-FFF2-40B4-BE49-F238E27FC236}">
                <a16:creationId xmlns:a16="http://schemas.microsoft.com/office/drawing/2014/main" id="{C047900A-D211-2A49-87CD-FF9F4A19CFD8}"/>
              </a:ext>
            </a:extLst>
          </p:cNvPr>
          <p:cNvPicPr>
            <a:picLocks noChangeAspect="1"/>
          </p:cNvPicPr>
          <p:nvPr/>
        </p:nvPicPr>
        <p:blipFill>
          <a:blip r:embed="rId5"/>
          <a:stretch>
            <a:fillRect/>
          </a:stretch>
        </p:blipFill>
        <p:spPr>
          <a:xfrm>
            <a:off x="1066800" y="5189516"/>
            <a:ext cx="625682" cy="1668484"/>
          </a:xfrm>
          <a:prstGeom prst="rect">
            <a:avLst/>
          </a:prstGeom>
        </p:spPr>
      </p:pic>
      <p:pic>
        <p:nvPicPr>
          <p:cNvPr id="23" name="Picture 22">
            <a:extLst>
              <a:ext uri="{FF2B5EF4-FFF2-40B4-BE49-F238E27FC236}">
                <a16:creationId xmlns:a16="http://schemas.microsoft.com/office/drawing/2014/main" id="{B635731C-C1FE-0F4C-AB5A-88AB3DDA2A8F}"/>
              </a:ext>
            </a:extLst>
          </p:cNvPr>
          <p:cNvPicPr>
            <a:picLocks noChangeAspect="1"/>
          </p:cNvPicPr>
          <p:nvPr/>
        </p:nvPicPr>
        <p:blipFill>
          <a:blip r:embed="rId6"/>
          <a:stretch>
            <a:fillRect/>
          </a:stretch>
        </p:blipFill>
        <p:spPr>
          <a:xfrm>
            <a:off x="1690558" y="5187349"/>
            <a:ext cx="1044157" cy="1670651"/>
          </a:xfrm>
          <a:prstGeom prst="rect">
            <a:avLst/>
          </a:prstGeom>
        </p:spPr>
      </p:pic>
      <p:sp>
        <p:nvSpPr>
          <p:cNvPr id="24" name="TextBox 23">
            <a:extLst>
              <a:ext uri="{FF2B5EF4-FFF2-40B4-BE49-F238E27FC236}">
                <a16:creationId xmlns:a16="http://schemas.microsoft.com/office/drawing/2014/main" id="{F98A1923-1F2B-7943-B7DB-D437BA0C6160}"/>
              </a:ext>
            </a:extLst>
          </p:cNvPr>
          <p:cNvSpPr txBox="1"/>
          <p:nvPr/>
        </p:nvSpPr>
        <p:spPr>
          <a:xfrm>
            <a:off x="1066801" y="2551331"/>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a:t>
            </a:r>
            <a:endParaRPr lang="en-US" dirty="0">
              <a:latin typeface="Courier New" panose="02070309020205020404" pitchFamily="49" charset="0"/>
              <a:cs typeface="Courier New" panose="02070309020205020404" pitchFamily="49" charset="0"/>
            </a:endParaRPr>
          </a:p>
        </p:txBody>
      </p:sp>
      <p:sp>
        <p:nvSpPr>
          <p:cNvPr id="25" name="TextBox 24">
            <a:extLst>
              <a:ext uri="{FF2B5EF4-FFF2-40B4-BE49-F238E27FC236}">
                <a16:creationId xmlns:a16="http://schemas.microsoft.com/office/drawing/2014/main" id="{9AB3D14B-9BE5-BF42-9E7C-6561AFB85310}"/>
              </a:ext>
            </a:extLst>
          </p:cNvPr>
          <p:cNvSpPr txBox="1"/>
          <p:nvPr/>
        </p:nvSpPr>
        <p:spPr>
          <a:xfrm>
            <a:off x="1066801" y="4735941"/>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a:t>
            </a:r>
            <a:endParaRPr lang="en-US" dirty="0">
              <a:latin typeface="Courier New" panose="02070309020205020404" pitchFamily="49" charset="0"/>
              <a:cs typeface="Courier New" panose="02070309020205020404" pitchFamily="49" charset="0"/>
            </a:endParaRPr>
          </a:p>
        </p:txBody>
      </p:sp>
      <p:pic>
        <p:nvPicPr>
          <p:cNvPr id="26" name="Picture 25">
            <a:extLst>
              <a:ext uri="{FF2B5EF4-FFF2-40B4-BE49-F238E27FC236}">
                <a16:creationId xmlns:a16="http://schemas.microsoft.com/office/drawing/2014/main" id="{55797395-29DF-A442-AAA4-2B2B5C39A7FB}"/>
              </a:ext>
            </a:extLst>
          </p:cNvPr>
          <p:cNvPicPr>
            <a:picLocks noChangeAspect="1"/>
          </p:cNvPicPr>
          <p:nvPr/>
        </p:nvPicPr>
        <p:blipFill>
          <a:blip r:embed="rId3"/>
          <a:stretch>
            <a:fillRect/>
          </a:stretch>
        </p:blipFill>
        <p:spPr>
          <a:xfrm>
            <a:off x="1069158" y="3012997"/>
            <a:ext cx="621402" cy="1657072"/>
          </a:xfrm>
          <a:prstGeom prst="rect">
            <a:avLst/>
          </a:prstGeom>
        </p:spPr>
      </p:pic>
      <p:pic>
        <p:nvPicPr>
          <p:cNvPr id="27" name="Picture 26">
            <a:extLst>
              <a:ext uri="{FF2B5EF4-FFF2-40B4-BE49-F238E27FC236}">
                <a16:creationId xmlns:a16="http://schemas.microsoft.com/office/drawing/2014/main" id="{0AB4894E-93C4-B94D-8301-B1C490F12B7F}"/>
              </a:ext>
            </a:extLst>
          </p:cNvPr>
          <p:cNvPicPr>
            <a:picLocks noChangeAspect="1"/>
          </p:cNvPicPr>
          <p:nvPr/>
        </p:nvPicPr>
        <p:blipFill>
          <a:blip r:embed="rId4"/>
          <a:stretch>
            <a:fillRect/>
          </a:stretch>
        </p:blipFill>
        <p:spPr>
          <a:xfrm>
            <a:off x="1690560" y="3012997"/>
            <a:ext cx="1035670" cy="1657072"/>
          </a:xfrm>
          <a:prstGeom prst="rect">
            <a:avLst/>
          </a:prstGeom>
        </p:spPr>
      </p:pic>
      <p:pic>
        <p:nvPicPr>
          <p:cNvPr id="28" name="Picture 27">
            <a:extLst>
              <a:ext uri="{FF2B5EF4-FFF2-40B4-BE49-F238E27FC236}">
                <a16:creationId xmlns:a16="http://schemas.microsoft.com/office/drawing/2014/main" id="{5723A413-F99B-B343-889B-21A3F6DD1443}"/>
              </a:ext>
            </a:extLst>
          </p:cNvPr>
          <p:cNvPicPr>
            <a:picLocks noChangeAspect="1"/>
          </p:cNvPicPr>
          <p:nvPr/>
        </p:nvPicPr>
        <p:blipFill>
          <a:blip r:embed="rId5"/>
          <a:stretch>
            <a:fillRect/>
          </a:stretch>
        </p:blipFill>
        <p:spPr>
          <a:xfrm>
            <a:off x="1066801" y="5189516"/>
            <a:ext cx="625682" cy="1668484"/>
          </a:xfrm>
          <a:prstGeom prst="rect">
            <a:avLst/>
          </a:prstGeom>
        </p:spPr>
      </p:pic>
      <p:pic>
        <p:nvPicPr>
          <p:cNvPr id="29" name="Picture 28">
            <a:extLst>
              <a:ext uri="{FF2B5EF4-FFF2-40B4-BE49-F238E27FC236}">
                <a16:creationId xmlns:a16="http://schemas.microsoft.com/office/drawing/2014/main" id="{9222FEAE-CC1B-934F-9352-733F582ECA9F}"/>
              </a:ext>
            </a:extLst>
          </p:cNvPr>
          <p:cNvPicPr>
            <a:picLocks noChangeAspect="1"/>
          </p:cNvPicPr>
          <p:nvPr/>
        </p:nvPicPr>
        <p:blipFill>
          <a:blip r:embed="rId6"/>
          <a:stretch>
            <a:fillRect/>
          </a:stretch>
        </p:blipFill>
        <p:spPr>
          <a:xfrm>
            <a:off x="1690559" y="5187349"/>
            <a:ext cx="1044157" cy="1670651"/>
          </a:xfrm>
          <a:prstGeom prst="rect">
            <a:avLst/>
          </a:prstGeom>
        </p:spPr>
      </p:pic>
      <p:cxnSp>
        <p:nvCxnSpPr>
          <p:cNvPr id="30" name="Straight Connector 29">
            <a:extLst>
              <a:ext uri="{FF2B5EF4-FFF2-40B4-BE49-F238E27FC236}">
                <a16:creationId xmlns:a16="http://schemas.microsoft.com/office/drawing/2014/main" id="{B798FB14-4893-7942-B2EE-273EAC38D558}"/>
              </a:ext>
            </a:extLst>
          </p:cNvPr>
          <p:cNvCxnSpPr/>
          <p:nvPr/>
        </p:nvCxnSpPr>
        <p:spPr>
          <a:xfrm>
            <a:off x="1702434" y="2616649"/>
            <a:ext cx="0" cy="211929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CE987B6-E7EF-F74E-B064-22046E3BB64E}"/>
              </a:ext>
            </a:extLst>
          </p:cNvPr>
          <p:cNvCxnSpPr/>
          <p:nvPr/>
        </p:nvCxnSpPr>
        <p:spPr>
          <a:xfrm>
            <a:off x="1700553" y="4817540"/>
            <a:ext cx="0" cy="209102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C6AEED95-4332-474C-AAC1-87BAC0191EE6}"/>
              </a:ext>
            </a:extLst>
          </p:cNvPr>
          <p:cNvPicPr>
            <a:picLocks noChangeAspect="1"/>
          </p:cNvPicPr>
          <p:nvPr/>
        </p:nvPicPr>
        <p:blipFill>
          <a:blip r:embed="rId6"/>
          <a:stretch>
            <a:fillRect/>
          </a:stretch>
        </p:blipFill>
        <p:spPr>
          <a:xfrm>
            <a:off x="9463911" y="5197606"/>
            <a:ext cx="1044157" cy="1670651"/>
          </a:xfrm>
          <a:prstGeom prst="rect">
            <a:avLst/>
          </a:prstGeom>
        </p:spPr>
      </p:pic>
      <p:pic>
        <p:nvPicPr>
          <p:cNvPr id="18" name="Picture 17">
            <a:extLst>
              <a:ext uri="{FF2B5EF4-FFF2-40B4-BE49-F238E27FC236}">
                <a16:creationId xmlns:a16="http://schemas.microsoft.com/office/drawing/2014/main" id="{1CC1C230-EDDE-0143-A16C-DFFC87C66514}"/>
              </a:ext>
            </a:extLst>
          </p:cNvPr>
          <p:cNvPicPr>
            <a:picLocks noChangeAspect="1"/>
          </p:cNvPicPr>
          <p:nvPr/>
        </p:nvPicPr>
        <p:blipFill>
          <a:blip r:embed="rId4"/>
          <a:stretch>
            <a:fillRect/>
          </a:stretch>
        </p:blipFill>
        <p:spPr>
          <a:xfrm>
            <a:off x="9463911" y="2847759"/>
            <a:ext cx="1035670" cy="1657072"/>
          </a:xfrm>
          <a:prstGeom prst="rect">
            <a:avLst/>
          </a:prstGeom>
        </p:spPr>
      </p:pic>
      <p:pic>
        <p:nvPicPr>
          <p:cNvPr id="20" name="Picture 19">
            <a:extLst>
              <a:ext uri="{FF2B5EF4-FFF2-40B4-BE49-F238E27FC236}">
                <a16:creationId xmlns:a16="http://schemas.microsoft.com/office/drawing/2014/main" id="{76B8A608-9EA3-EC44-AC81-D802D05B6061}"/>
              </a:ext>
            </a:extLst>
          </p:cNvPr>
          <p:cNvPicPr>
            <a:picLocks noChangeAspect="1"/>
          </p:cNvPicPr>
          <p:nvPr/>
        </p:nvPicPr>
        <p:blipFill>
          <a:blip r:embed="rId5"/>
          <a:stretch>
            <a:fillRect/>
          </a:stretch>
        </p:blipFill>
        <p:spPr>
          <a:xfrm>
            <a:off x="5855173" y="5098338"/>
            <a:ext cx="625682" cy="1668484"/>
          </a:xfrm>
          <a:prstGeom prst="rect">
            <a:avLst/>
          </a:prstGeom>
        </p:spPr>
      </p:pic>
      <p:sp>
        <p:nvSpPr>
          <p:cNvPr id="32" name="Rectangle 31">
            <a:extLst>
              <a:ext uri="{FF2B5EF4-FFF2-40B4-BE49-F238E27FC236}">
                <a16:creationId xmlns:a16="http://schemas.microsoft.com/office/drawing/2014/main" id="{6712C2CF-9BF7-4008-8002-557B15FC8DB4}"/>
              </a:ext>
            </a:extLst>
          </p:cNvPr>
          <p:cNvSpPr/>
          <p:nvPr/>
        </p:nvSpPr>
        <p:spPr>
          <a:xfrm>
            <a:off x="955040" y="2905760"/>
            <a:ext cx="2021833" cy="1861213"/>
          </a:xfrm>
          <a:prstGeom prst="rect">
            <a:avLst/>
          </a:prstGeom>
          <a:solidFill>
            <a:srgbClr val="00B0F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21B957F2-D7AE-45A1-B451-67ACE45783A0}"/>
              </a:ext>
            </a:extLst>
          </p:cNvPr>
          <p:cNvSpPr/>
          <p:nvPr/>
        </p:nvSpPr>
        <p:spPr>
          <a:xfrm>
            <a:off x="955040" y="5098338"/>
            <a:ext cx="2021833" cy="1861213"/>
          </a:xfrm>
          <a:prstGeom prst="rect">
            <a:avLst/>
          </a:prstGeom>
          <a:solidFill>
            <a:srgbClr val="FF000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03BC1710-EBC0-40CA-939B-EDA77E3184FC}"/>
              </a:ext>
            </a:extLst>
          </p:cNvPr>
          <p:cNvSpPr/>
          <p:nvPr/>
        </p:nvSpPr>
        <p:spPr>
          <a:xfrm>
            <a:off x="5687409" y="2818466"/>
            <a:ext cx="956930" cy="1861213"/>
          </a:xfrm>
          <a:prstGeom prst="rect">
            <a:avLst/>
          </a:prstGeom>
          <a:solidFill>
            <a:srgbClr val="00B0F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5BD89889-1860-4CE6-A288-42A1FD4FEA9F}"/>
              </a:ext>
            </a:extLst>
          </p:cNvPr>
          <p:cNvSpPr/>
          <p:nvPr/>
        </p:nvSpPr>
        <p:spPr>
          <a:xfrm>
            <a:off x="9236088" y="2794221"/>
            <a:ext cx="1438999" cy="1861213"/>
          </a:xfrm>
          <a:prstGeom prst="rect">
            <a:avLst/>
          </a:prstGeom>
          <a:solidFill>
            <a:srgbClr val="00B0F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B8771E05-D8AD-43A0-B58B-B6126628B305}"/>
              </a:ext>
            </a:extLst>
          </p:cNvPr>
          <p:cNvSpPr/>
          <p:nvPr/>
        </p:nvSpPr>
        <p:spPr>
          <a:xfrm>
            <a:off x="5687409" y="4966773"/>
            <a:ext cx="994144" cy="1861213"/>
          </a:xfrm>
          <a:prstGeom prst="rect">
            <a:avLst/>
          </a:prstGeom>
          <a:solidFill>
            <a:srgbClr val="FF000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68AC4696-81B3-46E7-8ABB-0EA89194C312}"/>
              </a:ext>
            </a:extLst>
          </p:cNvPr>
          <p:cNvSpPr/>
          <p:nvPr/>
        </p:nvSpPr>
        <p:spPr>
          <a:xfrm>
            <a:off x="9236087" y="5022137"/>
            <a:ext cx="1438999" cy="1861213"/>
          </a:xfrm>
          <a:prstGeom prst="rect">
            <a:avLst/>
          </a:prstGeom>
          <a:solidFill>
            <a:srgbClr val="FF000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41184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62477" cy="3849624"/>
          </a:xfrm>
        </p:spPr>
        <p:txBody>
          <a:bodyPr>
            <a:normAutofit/>
          </a:bodyPr>
          <a:lstStyle/>
          <a:p>
            <a:r>
              <a:rPr lang="en-US" sz="2400" dirty="0">
                <a:latin typeface="Helvetica" pitchFamily="2" charset="0"/>
              </a:rPr>
              <a:t>Swap the representations before the pivot point…</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16" name="Picture 15">
            <a:extLst>
              <a:ext uri="{FF2B5EF4-FFF2-40B4-BE49-F238E27FC236}">
                <a16:creationId xmlns:a16="http://schemas.microsoft.com/office/drawing/2014/main" id="{DDC43D7A-C96B-FF4D-A61A-79FB2A28F799}"/>
              </a:ext>
            </a:extLst>
          </p:cNvPr>
          <p:cNvPicPr>
            <a:picLocks noChangeAspect="1"/>
          </p:cNvPicPr>
          <p:nvPr/>
        </p:nvPicPr>
        <p:blipFill>
          <a:blip r:embed="rId3"/>
          <a:stretch>
            <a:fillRect/>
          </a:stretch>
        </p:blipFill>
        <p:spPr>
          <a:xfrm>
            <a:off x="1069157" y="3012997"/>
            <a:ext cx="621402" cy="1657072"/>
          </a:xfrm>
          <a:prstGeom prst="rect">
            <a:avLst/>
          </a:prstGeom>
        </p:spPr>
      </p:pic>
      <p:pic>
        <p:nvPicPr>
          <p:cNvPr id="21" name="Picture 20">
            <a:extLst>
              <a:ext uri="{FF2B5EF4-FFF2-40B4-BE49-F238E27FC236}">
                <a16:creationId xmlns:a16="http://schemas.microsoft.com/office/drawing/2014/main" id="{4472581A-8652-FF4C-A6FD-01AE067D46B3}"/>
              </a:ext>
            </a:extLst>
          </p:cNvPr>
          <p:cNvPicPr>
            <a:picLocks noChangeAspect="1"/>
          </p:cNvPicPr>
          <p:nvPr/>
        </p:nvPicPr>
        <p:blipFill>
          <a:blip r:embed="rId4"/>
          <a:stretch>
            <a:fillRect/>
          </a:stretch>
        </p:blipFill>
        <p:spPr>
          <a:xfrm>
            <a:off x="1690559" y="3012997"/>
            <a:ext cx="1035670" cy="1657072"/>
          </a:xfrm>
          <a:prstGeom prst="rect">
            <a:avLst/>
          </a:prstGeom>
        </p:spPr>
      </p:pic>
      <p:pic>
        <p:nvPicPr>
          <p:cNvPr id="22" name="Picture 21">
            <a:extLst>
              <a:ext uri="{FF2B5EF4-FFF2-40B4-BE49-F238E27FC236}">
                <a16:creationId xmlns:a16="http://schemas.microsoft.com/office/drawing/2014/main" id="{C047900A-D211-2A49-87CD-FF9F4A19CFD8}"/>
              </a:ext>
            </a:extLst>
          </p:cNvPr>
          <p:cNvPicPr>
            <a:picLocks noChangeAspect="1"/>
          </p:cNvPicPr>
          <p:nvPr/>
        </p:nvPicPr>
        <p:blipFill>
          <a:blip r:embed="rId5"/>
          <a:stretch>
            <a:fillRect/>
          </a:stretch>
        </p:blipFill>
        <p:spPr>
          <a:xfrm>
            <a:off x="1066800" y="5189516"/>
            <a:ext cx="625682" cy="1668484"/>
          </a:xfrm>
          <a:prstGeom prst="rect">
            <a:avLst/>
          </a:prstGeom>
        </p:spPr>
      </p:pic>
      <p:pic>
        <p:nvPicPr>
          <p:cNvPr id="23" name="Picture 22">
            <a:extLst>
              <a:ext uri="{FF2B5EF4-FFF2-40B4-BE49-F238E27FC236}">
                <a16:creationId xmlns:a16="http://schemas.microsoft.com/office/drawing/2014/main" id="{B635731C-C1FE-0F4C-AB5A-88AB3DDA2A8F}"/>
              </a:ext>
            </a:extLst>
          </p:cNvPr>
          <p:cNvPicPr>
            <a:picLocks noChangeAspect="1"/>
          </p:cNvPicPr>
          <p:nvPr/>
        </p:nvPicPr>
        <p:blipFill>
          <a:blip r:embed="rId6"/>
          <a:stretch>
            <a:fillRect/>
          </a:stretch>
        </p:blipFill>
        <p:spPr>
          <a:xfrm>
            <a:off x="1690558" y="5187349"/>
            <a:ext cx="1044157" cy="1670651"/>
          </a:xfrm>
          <a:prstGeom prst="rect">
            <a:avLst/>
          </a:prstGeom>
        </p:spPr>
      </p:pic>
      <p:sp>
        <p:nvSpPr>
          <p:cNvPr id="24" name="TextBox 23">
            <a:extLst>
              <a:ext uri="{FF2B5EF4-FFF2-40B4-BE49-F238E27FC236}">
                <a16:creationId xmlns:a16="http://schemas.microsoft.com/office/drawing/2014/main" id="{F98A1923-1F2B-7943-B7DB-D437BA0C6160}"/>
              </a:ext>
            </a:extLst>
          </p:cNvPr>
          <p:cNvSpPr txBox="1"/>
          <p:nvPr/>
        </p:nvSpPr>
        <p:spPr>
          <a:xfrm>
            <a:off x="1066801" y="2551331"/>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a:t>
            </a:r>
            <a:endParaRPr lang="en-US" dirty="0">
              <a:latin typeface="Courier New" panose="02070309020205020404" pitchFamily="49" charset="0"/>
              <a:cs typeface="Courier New" panose="02070309020205020404" pitchFamily="49" charset="0"/>
            </a:endParaRPr>
          </a:p>
        </p:txBody>
      </p:sp>
      <p:sp>
        <p:nvSpPr>
          <p:cNvPr id="25" name="TextBox 24">
            <a:extLst>
              <a:ext uri="{FF2B5EF4-FFF2-40B4-BE49-F238E27FC236}">
                <a16:creationId xmlns:a16="http://schemas.microsoft.com/office/drawing/2014/main" id="{9AB3D14B-9BE5-BF42-9E7C-6561AFB85310}"/>
              </a:ext>
            </a:extLst>
          </p:cNvPr>
          <p:cNvSpPr txBox="1"/>
          <p:nvPr/>
        </p:nvSpPr>
        <p:spPr>
          <a:xfrm>
            <a:off x="1066801" y="4735941"/>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a:t>
            </a:r>
            <a:endParaRPr lang="en-US" dirty="0">
              <a:latin typeface="Courier New" panose="02070309020205020404" pitchFamily="49" charset="0"/>
              <a:cs typeface="Courier New" panose="02070309020205020404" pitchFamily="49" charset="0"/>
            </a:endParaRPr>
          </a:p>
        </p:txBody>
      </p:sp>
      <p:pic>
        <p:nvPicPr>
          <p:cNvPr id="26" name="Picture 25">
            <a:extLst>
              <a:ext uri="{FF2B5EF4-FFF2-40B4-BE49-F238E27FC236}">
                <a16:creationId xmlns:a16="http://schemas.microsoft.com/office/drawing/2014/main" id="{55797395-29DF-A442-AAA4-2B2B5C39A7FB}"/>
              </a:ext>
            </a:extLst>
          </p:cNvPr>
          <p:cNvPicPr>
            <a:picLocks noChangeAspect="1"/>
          </p:cNvPicPr>
          <p:nvPr/>
        </p:nvPicPr>
        <p:blipFill>
          <a:blip r:embed="rId3"/>
          <a:stretch>
            <a:fillRect/>
          </a:stretch>
        </p:blipFill>
        <p:spPr>
          <a:xfrm>
            <a:off x="1069158" y="3012997"/>
            <a:ext cx="621402" cy="1657072"/>
          </a:xfrm>
          <a:prstGeom prst="rect">
            <a:avLst/>
          </a:prstGeom>
        </p:spPr>
      </p:pic>
      <p:pic>
        <p:nvPicPr>
          <p:cNvPr id="27" name="Picture 26">
            <a:extLst>
              <a:ext uri="{FF2B5EF4-FFF2-40B4-BE49-F238E27FC236}">
                <a16:creationId xmlns:a16="http://schemas.microsoft.com/office/drawing/2014/main" id="{0AB4894E-93C4-B94D-8301-B1C490F12B7F}"/>
              </a:ext>
            </a:extLst>
          </p:cNvPr>
          <p:cNvPicPr>
            <a:picLocks noChangeAspect="1"/>
          </p:cNvPicPr>
          <p:nvPr/>
        </p:nvPicPr>
        <p:blipFill>
          <a:blip r:embed="rId4"/>
          <a:stretch>
            <a:fillRect/>
          </a:stretch>
        </p:blipFill>
        <p:spPr>
          <a:xfrm>
            <a:off x="1690560" y="3012997"/>
            <a:ext cx="1035670" cy="1657072"/>
          </a:xfrm>
          <a:prstGeom prst="rect">
            <a:avLst/>
          </a:prstGeom>
        </p:spPr>
      </p:pic>
      <p:pic>
        <p:nvPicPr>
          <p:cNvPr id="28" name="Picture 27">
            <a:extLst>
              <a:ext uri="{FF2B5EF4-FFF2-40B4-BE49-F238E27FC236}">
                <a16:creationId xmlns:a16="http://schemas.microsoft.com/office/drawing/2014/main" id="{5723A413-F99B-B343-889B-21A3F6DD1443}"/>
              </a:ext>
            </a:extLst>
          </p:cNvPr>
          <p:cNvPicPr>
            <a:picLocks noChangeAspect="1"/>
          </p:cNvPicPr>
          <p:nvPr/>
        </p:nvPicPr>
        <p:blipFill>
          <a:blip r:embed="rId5"/>
          <a:stretch>
            <a:fillRect/>
          </a:stretch>
        </p:blipFill>
        <p:spPr>
          <a:xfrm>
            <a:off x="1066801" y="5189516"/>
            <a:ext cx="625682" cy="1668484"/>
          </a:xfrm>
          <a:prstGeom prst="rect">
            <a:avLst/>
          </a:prstGeom>
        </p:spPr>
      </p:pic>
      <p:pic>
        <p:nvPicPr>
          <p:cNvPr id="29" name="Picture 28">
            <a:extLst>
              <a:ext uri="{FF2B5EF4-FFF2-40B4-BE49-F238E27FC236}">
                <a16:creationId xmlns:a16="http://schemas.microsoft.com/office/drawing/2014/main" id="{9222FEAE-CC1B-934F-9352-733F582ECA9F}"/>
              </a:ext>
            </a:extLst>
          </p:cNvPr>
          <p:cNvPicPr>
            <a:picLocks noChangeAspect="1"/>
          </p:cNvPicPr>
          <p:nvPr/>
        </p:nvPicPr>
        <p:blipFill>
          <a:blip r:embed="rId6"/>
          <a:stretch>
            <a:fillRect/>
          </a:stretch>
        </p:blipFill>
        <p:spPr>
          <a:xfrm>
            <a:off x="1690559" y="5187349"/>
            <a:ext cx="1044157" cy="1670651"/>
          </a:xfrm>
          <a:prstGeom prst="rect">
            <a:avLst/>
          </a:prstGeom>
        </p:spPr>
      </p:pic>
      <p:cxnSp>
        <p:nvCxnSpPr>
          <p:cNvPr id="30" name="Straight Connector 29">
            <a:extLst>
              <a:ext uri="{FF2B5EF4-FFF2-40B4-BE49-F238E27FC236}">
                <a16:creationId xmlns:a16="http://schemas.microsoft.com/office/drawing/2014/main" id="{B798FB14-4893-7942-B2EE-273EAC38D558}"/>
              </a:ext>
            </a:extLst>
          </p:cNvPr>
          <p:cNvCxnSpPr/>
          <p:nvPr/>
        </p:nvCxnSpPr>
        <p:spPr>
          <a:xfrm>
            <a:off x="1702434" y="2616649"/>
            <a:ext cx="0" cy="211929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CE987B6-E7EF-F74E-B064-22046E3BB64E}"/>
              </a:ext>
            </a:extLst>
          </p:cNvPr>
          <p:cNvCxnSpPr/>
          <p:nvPr/>
        </p:nvCxnSpPr>
        <p:spPr>
          <a:xfrm>
            <a:off x="1700553" y="4817540"/>
            <a:ext cx="0" cy="209102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C6AEED95-4332-474C-AAC1-87BAC0191EE6}"/>
              </a:ext>
            </a:extLst>
          </p:cNvPr>
          <p:cNvPicPr>
            <a:picLocks noChangeAspect="1"/>
          </p:cNvPicPr>
          <p:nvPr/>
        </p:nvPicPr>
        <p:blipFill>
          <a:blip r:embed="rId6"/>
          <a:stretch>
            <a:fillRect/>
          </a:stretch>
        </p:blipFill>
        <p:spPr>
          <a:xfrm>
            <a:off x="9463911" y="5197606"/>
            <a:ext cx="1044157" cy="1670651"/>
          </a:xfrm>
          <a:prstGeom prst="rect">
            <a:avLst/>
          </a:prstGeom>
        </p:spPr>
      </p:pic>
      <p:pic>
        <p:nvPicPr>
          <p:cNvPr id="18" name="Picture 17">
            <a:extLst>
              <a:ext uri="{FF2B5EF4-FFF2-40B4-BE49-F238E27FC236}">
                <a16:creationId xmlns:a16="http://schemas.microsoft.com/office/drawing/2014/main" id="{1CC1C230-EDDE-0143-A16C-DFFC87C66514}"/>
              </a:ext>
            </a:extLst>
          </p:cNvPr>
          <p:cNvPicPr>
            <a:picLocks noChangeAspect="1"/>
          </p:cNvPicPr>
          <p:nvPr/>
        </p:nvPicPr>
        <p:blipFill>
          <a:blip r:embed="rId4"/>
          <a:stretch>
            <a:fillRect/>
          </a:stretch>
        </p:blipFill>
        <p:spPr>
          <a:xfrm>
            <a:off x="9463911" y="2847759"/>
            <a:ext cx="1035670" cy="1657072"/>
          </a:xfrm>
          <a:prstGeom prst="rect">
            <a:avLst/>
          </a:prstGeom>
        </p:spPr>
      </p:pic>
      <p:sp>
        <p:nvSpPr>
          <p:cNvPr id="32" name="Rectangle 31">
            <a:extLst>
              <a:ext uri="{FF2B5EF4-FFF2-40B4-BE49-F238E27FC236}">
                <a16:creationId xmlns:a16="http://schemas.microsoft.com/office/drawing/2014/main" id="{6712C2CF-9BF7-4008-8002-557B15FC8DB4}"/>
              </a:ext>
            </a:extLst>
          </p:cNvPr>
          <p:cNvSpPr/>
          <p:nvPr/>
        </p:nvSpPr>
        <p:spPr>
          <a:xfrm>
            <a:off x="955040" y="2905760"/>
            <a:ext cx="2021833" cy="1861213"/>
          </a:xfrm>
          <a:prstGeom prst="rect">
            <a:avLst/>
          </a:prstGeom>
          <a:solidFill>
            <a:srgbClr val="00B0F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21B957F2-D7AE-45A1-B451-67ACE45783A0}"/>
              </a:ext>
            </a:extLst>
          </p:cNvPr>
          <p:cNvSpPr/>
          <p:nvPr/>
        </p:nvSpPr>
        <p:spPr>
          <a:xfrm>
            <a:off x="955040" y="5098338"/>
            <a:ext cx="2021833" cy="1861213"/>
          </a:xfrm>
          <a:prstGeom prst="rect">
            <a:avLst/>
          </a:prstGeom>
          <a:solidFill>
            <a:srgbClr val="FF000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5BD89889-1860-4CE6-A288-42A1FD4FEA9F}"/>
              </a:ext>
            </a:extLst>
          </p:cNvPr>
          <p:cNvSpPr/>
          <p:nvPr/>
        </p:nvSpPr>
        <p:spPr>
          <a:xfrm>
            <a:off x="9236088" y="2794221"/>
            <a:ext cx="1438999" cy="1861213"/>
          </a:xfrm>
          <a:prstGeom prst="rect">
            <a:avLst/>
          </a:prstGeom>
          <a:solidFill>
            <a:srgbClr val="00B0F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E7A97372-8E98-40DF-ADD6-EE1C676446D7}"/>
              </a:ext>
            </a:extLst>
          </p:cNvPr>
          <p:cNvGrpSpPr/>
          <p:nvPr/>
        </p:nvGrpSpPr>
        <p:grpSpPr>
          <a:xfrm>
            <a:off x="5484086" y="2794220"/>
            <a:ext cx="994144" cy="1861213"/>
            <a:chOff x="6557851" y="4817540"/>
            <a:chExt cx="994144" cy="1861213"/>
          </a:xfrm>
        </p:grpSpPr>
        <p:pic>
          <p:nvPicPr>
            <p:cNvPr id="20" name="Picture 19">
              <a:extLst>
                <a:ext uri="{FF2B5EF4-FFF2-40B4-BE49-F238E27FC236}">
                  <a16:creationId xmlns:a16="http://schemas.microsoft.com/office/drawing/2014/main" id="{76B8A608-9EA3-EC44-AC81-D802D05B6061}"/>
                </a:ext>
              </a:extLst>
            </p:cNvPr>
            <p:cNvPicPr>
              <a:picLocks noChangeAspect="1"/>
            </p:cNvPicPr>
            <p:nvPr/>
          </p:nvPicPr>
          <p:blipFill>
            <a:blip r:embed="rId5"/>
            <a:stretch>
              <a:fillRect/>
            </a:stretch>
          </p:blipFill>
          <p:spPr>
            <a:xfrm>
              <a:off x="6742082" y="4913904"/>
              <a:ext cx="625682" cy="1668484"/>
            </a:xfrm>
            <a:prstGeom prst="rect">
              <a:avLst/>
            </a:prstGeom>
          </p:spPr>
        </p:pic>
        <p:sp>
          <p:nvSpPr>
            <p:cNvPr id="39" name="Rectangle 38">
              <a:extLst>
                <a:ext uri="{FF2B5EF4-FFF2-40B4-BE49-F238E27FC236}">
                  <a16:creationId xmlns:a16="http://schemas.microsoft.com/office/drawing/2014/main" id="{B8771E05-D8AD-43A0-B58B-B6126628B305}"/>
                </a:ext>
              </a:extLst>
            </p:cNvPr>
            <p:cNvSpPr/>
            <p:nvPr/>
          </p:nvSpPr>
          <p:spPr>
            <a:xfrm>
              <a:off x="6557851" y="4817540"/>
              <a:ext cx="994144" cy="1861213"/>
            </a:xfrm>
            <a:prstGeom prst="rect">
              <a:avLst/>
            </a:prstGeom>
            <a:solidFill>
              <a:srgbClr val="FF000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0" name="Rectangle 39">
            <a:extLst>
              <a:ext uri="{FF2B5EF4-FFF2-40B4-BE49-F238E27FC236}">
                <a16:creationId xmlns:a16="http://schemas.microsoft.com/office/drawing/2014/main" id="{68AC4696-81B3-46E7-8ABB-0EA89194C312}"/>
              </a:ext>
            </a:extLst>
          </p:cNvPr>
          <p:cNvSpPr/>
          <p:nvPr/>
        </p:nvSpPr>
        <p:spPr>
          <a:xfrm>
            <a:off x="9236087" y="5022137"/>
            <a:ext cx="1438999" cy="1861213"/>
          </a:xfrm>
          <a:prstGeom prst="rect">
            <a:avLst/>
          </a:prstGeom>
          <a:solidFill>
            <a:srgbClr val="FF000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7CC94959-CB0E-4273-A95B-FACC047E4A56}"/>
              </a:ext>
            </a:extLst>
          </p:cNvPr>
          <p:cNvGrpSpPr/>
          <p:nvPr/>
        </p:nvGrpSpPr>
        <p:grpSpPr>
          <a:xfrm>
            <a:off x="5506554" y="5007044"/>
            <a:ext cx="956930" cy="1861213"/>
            <a:chOff x="5630020" y="2782163"/>
            <a:chExt cx="956930" cy="1861213"/>
          </a:xfrm>
        </p:grpSpPr>
        <p:sp>
          <p:nvSpPr>
            <p:cNvPr id="37" name="Rectangle 36">
              <a:extLst>
                <a:ext uri="{FF2B5EF4-FFF2-40B4-BE49-F238E27FC236}">
                  <a16:creationId xmlns:a16="http://schemas.microsoft.com/office/drawing/2014/main" id="{03BC1710-EBC0-40CA-939B-EDA77E3184FC}"/>
                </a:ext>
              </a:extLst>
            </p:cNvPr>
            <p:cNvSpPr/>
            <p:nvPr/>
          </p:nvSpPr>
          <p:spPr>
            <a:xfrm>
              <a:off x="5630020" y="2782163"/>
              <a:ext cx="956930" cy="1861213"/>
            </a:xfrm>
            <a:prstGeom prst="rect">
              <a:avLst/>
            </a:prstGeom>
            <a:solidFill>
              <a:srgbClr val="00B0F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A162961C-66E8-EE4A-B3C0-6E33A3C8FE21}"/>
                </a:ext>
              </a:extLst>
            </p:cNvPr>
            <p:cNvPicPr>
              <a:picLocks noChangeAspect="1"/>
            </p:cNvPicPr>
            <p:nvPr/>
          </p:nvPicPr>
          <p:blipFill>
            <a:blip r:embed="rId3"/>
            <a:stretch>
              <a:fillRect/>
            </a:stretch>
          </p:blipFill>
          <p:spPr>
            <a:xfrm>
              <a:off x="5855173" y="2847759"/>
              <a:ext cx="621402" cy="1657072"/>
            </a:xfrm>
            <a:prstGeom prst="rect">
              <a:avLst/>
            </a:prstGeom>
          </p:spPr>
        </p:pic>
      </p:grpSp>
    </p:spTree>
    <p:extLst>
      <p:ext uri="{BB962C8B-B14F-4D97-AF65-F5344CB8AC3E}">
        <p14:creationId xmlns:p14="http://schemas.microsoft.com/office/powerpoint/2010/main" val="37991042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And there you go! Two brand new board states! BUT WE’RE NOT DONE!</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16" name="Picture 15">
            <a:extLst>
              <a:ext uri="{FF2B5EF4-FFF2-40B4-BE49-F238E27FC236}">
                <a16:creationId xmlns:a16="http://schemas.microsoft.com/office/drawing/2014/main" id="{DDC43D7A-C96B-FF4D-A61A-79FB2A28F799}"/>
              </a:ext>
            </a:extLst>
          </p:cNvPr>
          <p:cNvPicPr>
            <a:picLocks noChangeAspect="1"/>
          </p:cNvPicPr>
          <p:nvPr/>
        </p:nvPicPr>
        <p:blipFill>
          <a:blip r:embed="rId3"/>
          <a:stretch>
            <a:fillRect/>
          </a:stretch>
        </p:blipFill>
        <p:spPr>
          <a:xfrm>
            <a:off x="1069157" y="3012997"/>
            <a:ext cx="621402" cy="1657072"/>
          </a:xfrm>
          <a:prstGeom prst="rect">
            <a:avLst/>
          </a:prstGeom>
        </p:spPr>
      </p:pic>
      <p:pic>
        <p:nvPicPr>
          <p:cNvPr id="21" name="Picture 20">
            <a:extLst>
              <a:ext uri="{FF2B5EF4-FFF2-40B4-BE49-F238E27FC236}">
                <a16:creationId xmlns:a16="http://schemas.microsoft.com/office/drawing/2014/main" id="{4472581A-8652-FF4C-A6FD-01AE067D46B3}"/>
              </a:ext>
            </a:extLst>
          </p:cNvPr>
          <p:cNvPicPr>
            <a:picLocks noChangeAspect="1"/>
          </p:cNvPicPr>
          <p:nvPr/>
        </p:nvPicPr>
        <p:blipFill>
          <a:blip r:embed="rId4"/>
          <a:stretch>
            <a:fillRect/>
          </a:stretch>
        </p:blipFill>
        <p:spPr>
          <a:xfrm>
            <a:off x="1690559" y="3012997"/>
            <a:ext cx="1035670" cy="1657072"/>
          </a:xfrm>
          <a:prstGeom prst="rect">
            <a:avLst/>
          </a:prstGeom>
        </p:spPr>
      </p:pic>
      <p:pic>
        <p:nvPicPr>
          <p:cNvPr id="22" name="Picture 21">
            <a:extLst>
              <a:ext uri="{FF2B5EF4-FFF2-40B4-BE49-F238E27FC236}">
                <a16:creationId xmlns:a16="http://schemas.microsoft.com/office/drawing/2014/main" id="{C047900A-D211-2A49-87CD-FF9F4A19CFD8}"/>
              </a:ext>
            </a:extLst>
          </p:cNvPr>
          <p:cNvPicPr>
            <a:picLocks noChangeAspect="1"/>
          </p:cNvPicPr>
          <p:nvPr/>
        </p:nvPicPr>
        <p:blipFill>
          <a:blip r:embed="rId5"/>
          <a:stretch>
            <a:fillRect/>
          </a:stretch>
        </p:blipFill>
        <p:spPr>
          <a:xfrm>
            <a:off x="1066800" y="5189516"/>
            <a:ext cx="625682" cy="1668484"/>
          </a:xfrm>
          <a:prstGeom prst="rect">
            <a:avLst/>
          </a:prstGeom>
        </p:spPr>
      </p:pic>
      <p:pic>
        <p:nvPicPr>
          <p:cNvPr id="23" name="Picture 22">
            <a:extLst>
              <a:ext uri="{FF2B5EF4-FFF2-40B4-BE49-F238E27FC236}">
                <a16:creationId xmlns:a16="http://schemas.microsoft.com/office/drawing/2014/main" id="{B635731C-C1FE-0F4C-AB5A-88AB3DDA2A8F}"/>
              </a:ext>
            </a:extLst>
          </p:cNvPr>
          <p:cNvPicPr>
            <a:picLocks noChangeAspect="1"/>
          </p:cNvPicPr>
          <p:nvPr/>
        </p:nvPicPr>
        <p:blipFill>
          <a:blip r:embed="rId6"/>
          <a:stretch>
            <a:fillRect/>
          </a:stretch>
        </p:blipFill>
        <p:spPr>
          <a:xfrm>
            <a:off x="1690558" y="5187349"/>
            <a:ext cx="1044157" cy="1670651"/>
          </a:xfrm>
          <a:prstGeom prst="rect">
            <a:avLst/>
          </a:prstGeom>
        </p:spPr>
      </p:pic>
      <p:sp>
        <p:nvSpPr>
          <p:cNvPr id="24" name="TextBox 23">
            <a:extLst>
              <a:ext uri="{FF2B5EF4-FFF2-40B4-BE49-F238E27FC236}">
                <a16:creationId xmlns:a16="http://schemas.microsoft.com/office/drawing/2014/main" id="{F98A1923-1F2B-7943-B7DB-D437BA0C6160}"/>
              </a:ext>
            </a:extLst>
          </p:cNvPr>
          <p:cNvSpPr txBox="1"/>
          <p:nvPr/>
        </p:nvSpPr>
        <p:spPr>
          <a:xfrm>
            <a:off x="1066801" y="2551331"/>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a:t>
            </a:r>
            <a:endParaRPr lang="en-US" dirty="0">
              <a:latin typeface="Courier New" panose="02070309020205020404" pitchFamily="49" charset="0"/>
              <a:cs typeface="Courier New" panose="02070309020205020404" pitchFamily="49" charset="0"/>
            </a:endParaRPr>
          </a:p>
        </p:txBody>
      </p:sp>
      <p:sp>
        <p:nvSpPr>
          <p:cNvPr id="25" name="TextBox 24">
            <a:extLst>
              <a:ext uri="{FF2B5EF4-FFF2-40B4-BE49-F238E27FC236}">
                <a16:creationId xmlns:a16="http://schemas.microsoft.com/office/drawing/2014/main" id="{9AB3D14B-9BE5-BF42-9E7C-6561AFB85310}"/>
              </a:ext>
            </a:extLst>
          </p:cNvPr>
          <p:cNvSpPr txBox="1"/>
          <p:nvPr/>
        </p:nvSpPr>
        <p:spPr>
          <a:xfrm>
            <a:off x="1066801" y="4735941"/>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a:t>
            </a:r>
            <a:endParaRPr lang="en-US" dirty="0">
              <a:latin typeface="Courier New" panose="02070309020205020404" pitchFamily="49" charset="0"/>
              <a:cs typeface="Courier New" panose="02070309020205020404" pitchFamily="49" charset="0"/>
            </a:endParaRPr>
          </a:p>
        </p:txBody>
      </p:sp>
      <p:pic>
        <p:nvPicPr>
          <p:cNvPr id="26" name="Picture 25">
            <a:extLst>
              <a:ext uri="{FF2B5EF4-FFF2-40B4-BE49-F238E27FC236}">
                <a16:creationId xmlns:a16="http://schemas.microsoft.com/office/drawing/2014/main" id="{55797395-29DF-A442-AAA4-2B2B5C39A7FB}"/>
              </a:ext>
            </a:extLst>
          </p:cNvPr>
          <p:cNvPicPr>
            <a:picLocks noChangeAspect="1"/>
          </p:cNvPicPr>
          <p:nvPr/>
        </p:nvPicPr>
        <p:blipFill>
          <a:blip r:embed="rId3"/>
          <a:stretch>
            <a:fillRect/>
          </a:stretch>
        </p:blipFill>
        <p:spPr>
          <a:xfrm>
            <a:off x="1069158" y="3012997"/>
            <a:ext cx="621402" cy="1657072"/>
          </a:xfrm>
          <a:prstGeom prst="rect">
            <a:avLst/>
          </a:prstGeom>
        </p:spPr>
      </p:pic>
      <p:pic>
        <p:nvPicPr>
          <p:cNvPr id="27" name="Picture 26">
            <a:extLst>
              <a:ext uri="{FF2B5EF4-FFF2-40B4-BE49-F238E27FC236}">
                <a16:creationId xmlns:a16="http://schemas.microsoft.com/office/drawing/2014/main" id="{0AB4894E-93C4-B94D-8301-B1C490F12B7F}"/>
              </a:ext>
            </a:extLst>
          </p:cNvPr>
          <p:cNvPicPr>
            <a:picLocks noChangeAspect="1"/>
          </p:cNvPicPr>
          <p:nvPr/>
        </p:nvPicPr>
        <p:blipFill>
          <a:blip r:embed="rId4"/>
          <a:stretch>
            <a:fillRect/>
          </a:stretch>
        </p:blipFill>
        <p:spPr>
          <a:xfrm>
            <a:off x="1690560" y="3012997"/>
            <a:ext cx="1035670" cy="1657072"/>
          </a:xfrm>
          <a:prstGeom prst="rect">
            <a:avLst/>
          </a:prstGeom>
        </p:spPr>
      </p:pic>
      <p:pic>
        <p:nvPicPr>
          <p:cNvPr id="28" name="Picture 27">
            <a:extLst>
              <a:ext uri="{FF2B5EF4-FFF2-40B4-BE49-F238E27FC236}">
                <a16:creationId xmlns:a16="http://schemas.microsoft.com/office/drawing/2014/main" id="{5723A413-F99B-B343-889B-21A3F6DD1443}"/>
              </a:ext>
            </a:extLst>
          </p:cNvPr>
          <p:cNvPicPr>
            <a:picLocks noChangeAspect="1"/>
          </p:cNvPicPr>
          <p:nvPr/>
        </p:nvPicPr>
        <p:blipFill>
          <a:blip r:embed="rId5"/>
          <a:stretch>
            <a:fillRect/>
          </a:stretch>
        </p:blipFill>
        <p:spPr>
          <a:xfrm>
            <a:off x="1066801" y="5189516"/>
            <a:ext cx="625682" cy="1668484"/>
          </a:xfrm>
          <a:prstGeom prst="rect">
            <a:avLst/>
          </a:prstGeom>
        </p:spPr>
      </p:pic>
      <p:pic>
        <p:nvPicPr>
          <p:cNvPr id="29" name="Picture 28">
            <a:extLst>
              <a:ext uri="{FF2B5EF4-FFF2-40B4-BE49-F238E27FC236}">
                <a16:creationId xmlns:a16="http://schemas.microsoft.com/office/drawing/2014/main" id="{9222FEAE-CC1B-934F-9352-733F582ECA9F}"/>
              </a:ext>
            </a:extLst>
          </p:cNvPr>
          <p:cNvPicPr>
            <a:picLocks noChangeAspect="1"/>
          </p:cNvPicPr>
          <p:nvPr/>
        </p:nvPicPr>
        <p:blipFill>
          <a:blip r:embed="rId6"/>
          <a:stretch>
            <a:fillRect/>
          </a:stretch>
        </p:blipFill>
        <p:spPr>
          <a:xfrm>
            <a:off x="1690559" y="5187349"/>
            <a:ext cx="1044157" cy="1670651"/>
          </a:xfrm>
          <a:prstGeom prst="rect">
            <a:avLst/>
          </a:prstGeom>
        </p:spPr>
      </p:pic>
      <p:cxnSp>
        <p:nvCxnSpPr>
          <p:cNvPr id="30" name="Straight Connector 29">
            <a:extLst>
              <a:ext uri="{FF2B5EF4-FFF2-40B4-BE49-F238E27FC236}">
                <a16:creationId xmlns:a16="http://schemas.microsoft.com/office/drawing/2014/main" id="{B798FB14-4893-7942-B2EE-273EAC38D558}"/>
              </a:ext>
            </a:extLst>
          </p:cNvPr>
          <p:cNvCxnSpPr/>
          <p:nvPr/>
        </p:nvCxnSpPr>
        <p:spPr>
          <a:xfrm>
            <a:off x="1702434" y="2616649"/>
            <a:ext cx="0" cy="211929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CE987B6-E7EF-F74E-B064-22046E3BB64E}"/>
              </a:ext>
            </a:extLst>
          </p:cNvPr>
          <p:cNvCxnSpPr/>
          <p:nvPr/>
        </p:nvCxnSpPr>
        <p:spPr>
          <a:xfrm>
            <a:off x="1700553" y="4817540"/>
            <a:ext cx="0" cy="209102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C08F47D-AF48-874C-B862-CD7A05149AA3}"/>
              </a:ext>
            </a:extLst>
          </p:cNvPr>
          <p:cNvSpPr txBox="1"/>
          <p:nvPr/>
        </p:nvSpPr>
        <p:spPr>
          <a:xfrm>
            <a:off x="8894474" y="2401280"/>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24752411</a:t>
            </a:r>
            <a:endParaRPr lang="en-US" dirty="0">
              <a:latin typeface="Courier New" panose="02070309020205020404" pitchFamily="49" charset="0"/>
              <a:cs typeface="Courier New" panose="02070309020205020404" pitchFamily="49" charset="0"/>
            </a:endParaRPr>
          </a:p>
        </p:txBody>
      </p:sp>
      <p:sp>
        <p:nvSpPr>
          <p:cNvPr id="35" name="TextBox 34">
            <a:extLst>
              <a:ext uri="{FF2B5EF4-FFF2-40B4-BE49-F238E27FC236}">
                <a16:creationId xmlns:a16="http://schemas.microsoft.com/office/drawing/2014/main" id="{B5082E52-845D-6D46-96A5-B37F1284877B}"/>
              </a:ext>
            </a:extLst>
          </p:cNvPr>
          <p:cNvSpPr txBox="1"/>
          <p:nvPr/>
        </p:nvSpPr>
        <p:spPr>
          <a:xfrm>
            <a:off x="8894474" y="4648206"/>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32748552</a:t>
            </a:r>
            <a:endParaRPr lang="en-US" dirty="0">
              <a:latin typeface="Courier New" panose="02070309020205020404" pitchFamily="49" charset="0"/>
              <a:cs typeface="Courier New" panose="02070309020205020404" pitchFamily="49" charset="0"/>
            </a:endParaRPr>
          </a:p>
        </p:txBody>
      </p:sp>
      <p:sp>
        <p:nvSpPr>
          <p:cNvPr id="33" name="Rectangle 32">
            <a:extLst>
              <a:ext uri="{FF2B5EF4-FFF2-40B4-BE49-F238E27FC236}">
                <a16:creationId xmlns:a16="http://schemas.microsoft.com/office/drawing/2014/main" id="{1BC6A1B1-3303-4FBB-9D4C-AD740765F42F}"/>
              </a:ext>
            </a:extLst>
          </p:cNvPr>
          <p:cNvSpPr/>
          <p:nvPr/>
        </p:nvSpPr>
        <p:spPr>
          <a:xfrm>
            <a:off x="955040" y="2905760"/>
            <a:ext cx="2021833" cy="1861213"/>
          </a:xfrm>
          <a:prstGeom prst="rect">
            <a:avLst/>
          </a:prstGeom>
          <a:solidFill>
            <a:srgbClr val="00B0F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466B3FCB-C21C-41C5-8A23-21E8B4FF8D35}"/>
              </a:ext>
            </a:extLst>
          </p:cNvPr>
          <p:cNvSpPr/>
          <p:nvPr/>
        </p:nvSpPr>
        <p:spPr>
          <a:xfrm>
            <a:off x="955040" y="5098338"/>
            <a:ext cx="2021833" cy="1861213"/>
          </a:xfrm>
          <a:prstGeom prst="rect">
            <a:avLst/>
          </a:prstGeom>
          <a:solidFill>
            <a:srgbClr val="FF000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a:extLst>
              <a:ext uri="{FF2B5EF4-FFF2-40B4-BE49-F238E27FC236}">
                <a16:creationId xmlns:a16="http://schemas.microsoft.com/office/drawing/2014/main" id="{3F8151A1-D50B-4F5C-848F-8E99B4136C01}"/>
              </a:ext>
            </a:extLst>
          </p:cNvPr>
          <p:cNvPicPr>
            <a:picLocks noChangeAspect="1"/>
          </p:cNvPicPr>
          <p:nvPr/>
        </p:nvPicPr>
        <p:blipFill>
          <a:blip r:embed="rId6"/>
          <a:stretch>
            <a:fillRect/>
          </a:stretch>
        </p:blipFill>
        <p:spPr>
          <a:xfrm>
            <a:off x="9463911" y="5197606"/>
            <a:ext cx="1044157" cy="1670651"/>
          </a:xfrm>
          <a:prstGeom prst="rect">
            <a:avLst/>
          </a:prstGeom>
        </p:spPr>
      </p:pic>
      <p:pic>
        <p:nvPicPr>
          <p:cNvPr id="37" name="Picture 36">
            <a:extLst>
              <a:ext uri="{FF2B5EF4-FFF2-40B4-BE49-F238E27FC236}">
                <a16:creationId xmlns:a16="http://schemas.microsoft.com/office/drawing/2014/main" id="{D64C42ED-6394-469B-9782-2E6422DC5A2F}"/>
              </a:ext>
            </a:extLst>
          </p:cNvPr>
          <p:cNvPicPr>
            <a:picLocks noChangeAspect="1"/>
          </p:cNvPicPr>
          <p:nvPr/>
        </p:nvPicPr>
        <p:blipFill>
          <a:blip r:embed="rId4"/>
          <a:stretch>
            <a:fillRect/>
          </a:stretch>
        </p:blipFill>
        <p:spPr>
          <a:xfrm>
            <a:off x="9463911" y="2847759"/>
            <a:ext cx="1035670" cy="1657072"/>
          </a:xfrm>
          <a:prstGeom prst="rect">
            <a:avLst/>
          </a:prstGeom>
        </p:spPr>
      </p:pic>
      <p:sp>
        <p:nvSpPr>
          <p:cNvPr id="38" name="Rectangle 37">
            <a:extLst>
              <a:ext uri="{FF2B5EF4-FFF2-40B4-BE49-F238E27FC236}">
                <a16:creationId xmlns:a16="http://schemas.microsoft.com/office/drawing/2014/main" id="{CDF47561-F8E6-458F-B8CF-A01C90BD6406}"/>
              </a:ext>
            </a:extLst>
          </p:cNvPr>
          <p:cNvSpPr/>
          <p:nvPr/>
        </p:nvSpPr>
        <p:spPr>
          <a:xfrm>
            <a:off x="9463911" y="2794221"/>
            <a:ext cx="1211176" cy="1861213"/>
          </a:xfrm>
          <a:prstGeom prst="rect">
            <a:avLst/>
          </a:prstGeom>
          <a:solidFill>
            <a:srgbClr val="00B0F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2EE5CD6F-011E-4261-8878-A33897B4363A}"/>
              </a:ext>
            </a:extLst>
          </p:cNvPr>
          <p:cNvGrpSpPr/>
          <p:nvPr/>
        </p:nvGrpSpPr>
        <p:grpSpPr>
          <a:xfrm>
            <a:off x="8649437" y="2794220"/>
            <a:ext cx="814474" cy="1861213"/>
            <a:chOff x="6557851" y="4867632"/>
            <a:chExt cx="814474" cy="1861213"/>
          </a:xfrm>
        </p:grpSpPr>
        <p:pic>
          <p:nvPicPr>
            <p:cNvPr id="40" name="Picture 39">
              <a:extLst>
                <a:ext uri="{FF2B5EF4-FFF2-40B4-BE49-F238E27FC236}">
                  <a16:creationId xmlns:a16="http://schemas.microsoft.com/office/drawing/2014/main" id="{36D5A8E8-B3F3-4F94-986F-2212BC8E3E57}"/>
                </a:ext>
              </a:extLst>
            </p:cNvPr>
            <p:cNvPicPr>
              <a:picLocks noChangeAspect="1"/>
            </p:cNvPicPr>
            <p:nvPr/>
          </p:nvPicPr>
          <p:blipFill>
            <a:blip r:embed="rId5"/>
            <a:stretch>
              <a:fillRect/>
            </a:stretch>
          </p:blipFill>
          <p:spPr>
            <a:xfrm>
              <a:off x="6742082" y="4913904"/>
              <a:ext cx="625682" cy="1668484"/>
            </a:xfrm>
            <a:prstGeom prst="rect">
              <a:avLst/>
            </a:prstGeom>
          </p:spPr>
        </p:pic>
        <p:sp>
          <p:nvSpPr>
            <p:cNvPr id="41" name="Rectangle 40">
              <a:extLst>
                <a:ext uri="{FF2B5EF4-FFF2-40B4-BE49-F238E27FC236}">
                  <a16:creationId xmlns:a16="http://schemas.microsoft.com/office/drawing/2014/main" id="{AE92AB7F-0F29-436C-A9B9-5E2032B1DB10}"/>
                </a:ext>
              </a:extLst>
            </p:cNvPr>
            <p:cNvSpPr/>
            <p:nvPr/>
          </p:nvSpPr>
          <p:spPr>
            <a:xfrm>
              <a:off x="6557851" y="4867632"/>
              <a:ext cx="814474" cy="1861213"/>
            </a:xfrm>
            <a:prstGeom prst="rect">
              <a:avLst/>
            </a:prstGeom>
            <a:solidFill>
              <a:srgbClr val="FF000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2" name="Rectangle 41">
            <a:extLst>
              <a:ext uri="{FF2B5EF4-FFF2-40B4-BE49-F238E27FC236}">
                <a16:creationId xmlns:a16="http://schemas.microsoft.com/office/drawing/2014/main" id="{A2B5A92F-5B0F-424E-91F6-449F7B938C03}"/>
              </a:ext>
            </a:extLst>
          </p:cNvPr>
          <p:cNvSpPr/>
          <p:nvPr/>
        </p:nvSpPr>
        <p:spPr>
          <a:xfrm>
            <a:off x="9459350" y="5022137"/>
            <a:ext cx="1048718" cy="1861213"/>
          </a:xfrm>
          <a:prstGeom prst="rect">
            <a:avLst/>
          </a:prstGeom>
          <a:solidFill>
            <a:srgbClr val="FF000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F52EE61D-EB5B-4455-A54C-9051DC27A438}"/>
              </a:ext>
            </a:extLst>
          </p:cNvPr>
          <p:cNvGrpSpPr/>
          <p:nvPr/>
        </p:nvGrpSpPr>
        <p:grpSpPr>
          <a:xfrm>
            <a:off x="8734881" y="5022138"/>
            <a:ext cx="724469" cy="1861212"/>
            <a:chOff x="5752106" y="2672918"/>
            <a:chExt cx="724469" cy="1861212"/>
          </a:xfrm>
        </p:grpSpPr>
        <p:sp>
          <p:nvSpPr>
            <p:cNvPr id="44" name="Rectangle 43">
              <a:extLst>
                <a:ext uri="{FF2B5EF4-FFF2-40B4-BE49-F238E27FC236}">
                  <a16:creationId xmlns:a16="http://schemas.microsoft.com/office/drawing/2014/main" id="{D0F57C94-8F18-4822-9ED2-0B5E5C25D6FF}"/>
                </a:ext>
              </a:extLst>
            </p:cNvPr>
            <p:cNvSpPr/>
            <p:nvPr/>
          </p:nvSpPr>
          <p:spPr>
            <a:xfrm>
              <a:off x="5752106" y="2672918"/>
              <a:ext cx="724469" cy="1861212"/>
            </a:xfrm>
            <a:prstGeom prst="rect">
              <a:avLst/>
            </a:prstGeom>
            <a:solidFill>
              <a:srgbClr val="00B0F0">
                <a:alpha val="2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a:extLst>
                <a:ext uri="{FF2B5EF4-FFF2-40B4-BE49-F238E27FC236}">
                  <a16:creationId xmlns:a16="http://schemas.microsoft.com/office/drawing/2014/main" id="{677E79C6-BC2D-4E32-A3E8-E04EDD9E813A}"/>
                </a:ext>
              </a:extLst>
            </p:cNvPr>
            <p:cNvPicPr>
              <a:picLocks noChangeAspect="1"/>
            </p:cNvPicPr>
            <p:nvPr/>
          </p:nvPicPr>
          <p:blipFill>
            <a:blip r:embed="rId3"/>
            <a:stretch>
              <a:fillRect/>
            </a:stretch>
          </p:blipFill>
          <p:spPr>
            <a:xfrm>
              <a:off x="5855173" y="2847759"/>
              <a:ext cx="621402" cy="1657072"/>
            </a:xfrm>
            <a:prstGeom prst="rect">
              <a:avLst/>
            </a:prstGeom>
          </p:spPr>
        </p:pic>
      </p:grpSp>
    </p:spTree>
    <p:extLst>
      <p:ext uri="{BB962C8B-B14F-4D97-AF65-F5344CB8AC3E}">
        <p14:creationId xmlns:p14="http://schemas.microsoft.com/office/powerpoint/2010/main" val="1951211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Natural Selection</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1066799" y="2103120"/>
            <a:ext cx="10316817" cy="3849624"/>
          </a:xfrm>
        </p:spPr>
        <p:txBody>
          <a:bodyPr>
            <a:normAutofit fontScale="92500" lnSpcReduction="10000"/>
          </a:bodyPr>
          <a:lstStyle/>
          <a:p>
            <a:r>
              <a:rPr lang="en-US" sz="2400" dirty="0">
                <a:latin typeface="Helvetica" pitchFamily="2" charset="0"/>
              </a:rPr>
              <a:t>The basic premise: there are certain traits that help you to survive.</a:t>
            </a:r>
          </a:p>
          <a:p>
            <a:pPr lvl="1"/>
            <a:r>
              <a:rPr lang="en-US" sz="2200" dirty="0">
                <a:latin typeface="Helvetica" pitchFamily="2" charset="0"/>
              </a:rPr>
              <a:t>Like having a long neck to reach scarce resources.</a:t>
            </a:r>
          </a:p>
          <a:p>
            <a:r>
              <a:rPr lang="en-US" sz="2400" dirty="0">
                <a:latin typeface="Helvetica" pitchFamily="2" charset="0"/>
              </a:rPr>
              <a:t>Individuals that </a:t>
            </a:r>
            <a:r>
              <a:rPr lang="en-US" sz="2400" b="1" dirty="0">
                <a:latin typeface="Helvetica" pitchFamily="2" charset="0"/>
              </a:rPr>
              <a:t>don’t</a:t>
            </a:r>
            <a:r>
              <a:rPr lang="en-US" sz="2400" dirty="0">
                <a:latin typeface="Helvetica" pitchFamily="2" charset="0"/>
              </a:rPr>
              <a:t> have that trait are </a:t>
            </a:r>
            <a:r>
              <a:rPr lang="en-US" sz="2400" b="1" dirty="0">
                <a:latin typeface="Helvetica" pitchFamily="2" charset="0"/>
              </a:rPr>
              <a:t>less</a:t>
            </a:r>
            <a:r>
              <a:rPr lang="en-US" sz="2400" dirty="0">
                <a:latin typeface="Helvetica" pitchFamily="2" charset="0"/>
              </a:rPr>
              <a:t> likely to survive</a:t>
            </a:r>
          </a:p>
          <a:p>
            <a:r>
              <a:rPr lang="en-US" sz="2400" dirty="0">
                <a:latin typeface="Helvetica" pitchFamily="2" charset="0"/>
              </a:rPr>
              <a:t>Individuals that </a:t>
            </a:r>
            <a:r>
              <a:rPr lang="en-US" sz="2400" b="1" dirty="0">
                <a:latin typeface="Helvetica" pitchFamily="2" charset="0"/>
              </a:rPr>
              <a:t>do</a:t>
            </a:r>
            <a:r>
              <a:rPr lang="en-US" sz="2400" dirty="0">
                <a:latin typeface="Helvetica" pitchFamily="2" charset="0"/>
              </a:rPr>
              <a:t> have that trait are </a:t>
            </a:r>
            <a:r>
              <a:rPr lang="en-US" sz="2400" b="1" dirty="0">
                <a:latin typeface="Helvetica" pitchFamily="2" charset="0"/>
              </a:rPr>
              <a:t>more</a:t>
            </a:r>
            <a:r>
              <a:rPr lang="en-US" sz="2400" dirty="0">
                <a:latin typeface="Helvetica" pitchFamily="2" charset="0"/>
              </a:rPr>
              <a:t> likely to survive.</a:t>
            </a:r>
          </a:p>
          <a:p>
            <a:pPr lvl="1"/>
            <a:r>
              <a:rPr lang="en-US" sz="2200" dirty="0">
                <a:latin typeface="Helvetica" pitchFamily="2" charset="0"/>
              </a:rPr>
              <a:t>And fall in love…</a:t>
            </a:r>
          </a:p>
          <a:p>
            <a:pPr lvl="1"/>
            <a:r>
              <a:rPr lang="en-US" sz="2200" dirty="0">
                <a:latin typeface="Helvetica" pitchFamily="2" charset="0"/>
              </a:rPr>
              <a:t>And have kids…</a:t>
            </a:r>
          </a:p>
          <a:p>
            <a:pPr lvl="1"/>
            <a:r>
              <a:rPr lang="en-US" sz="2200" dirty="0">
                <a:latin typeface="Helvetica" pitchFamily="2" charset="0"/>
              </a:rPr>
              <a:t>Kids that *also* have that trait…</a:t>
            </a:r>
          </a:p>
          <a:p>
            <a:pPr lvl="1"/>
            <a:r>
              <a:rPr lang="en-US" sz="2200" dirty="0">
                <a:latin typeface="Helvetica" pitchFamily="2" charset="0"/>
              </a:rPr>
              <a:t>Who will eventually have more kids of their own…</a:t>
            </a:r>
          </a:p>
          <a:p>
            <a:r>
              <a:rPr lang="en-US" sz="2400" dirty="0">
                <a:latin typeface="Helvetica" pitchFamily="2" charset="0"/>
              </a:rPr>
              <a:t>Leading to that trait being very common.</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4" name="Picture 3">
            <a:extLst>
              <a:ext uri="{FF2B5EF4-FFF2-40B4-BE49-F238E27FC236}">
                <a16:creationId xmlns:a16="http://schemas.microsoft.com/office/drawing/2014/main" id="{553AFCBD-90DD-B449-A7C2-BEEA81F756CF}"/>
              </a:ext>
            </a:extLst>
          </p:cNvPr>
          <p:cNvPicPr>
            <a:picLocks noChangeAspect="1"/>
          </p:cNvPicPr>
          <p:nvPr/>
        </p:nvPicPr>
        <p:blipFill>
          <a:blip r:embed="rId2"/>
          <a:stretch>
            <a:fillRect/>
          </a:stretch>
        </p:blipFill>
        <p:spPr>
          <a:xfrm>
            <a:off x="8547652" y="4117676"/>
            <a:ext cx="3644348" cy="2740324"/>
          </a:xfrm>
          <a:prstGeom prst="rect">
            <a:avLst/>
          </a:prstGeom>
        </p:spPr>
      </p:pic>
    </p:spTree>
    <p:extLst>
      <p:ext uri="{BB962C8B-B14F-4D97-AF65-F5344CB8AC3E}">
        <p14:creationId xmlns:p14="http://schemas.microsoft.com/office/powerpoint/2010/main" val="15559670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5: Randomly Mutate the Offspring</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endParaRPr lang="en-US" sz="2400"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p>
        </p:txBody>
      </p:sp>
      <p:sp>
        <p:nvSpPr>
          <p:cNvPr id="14" name="TextBox 13">
            <a:extLst>
              <a:ext uri="{FF2B5EF4-FFF2-40B4-BE49-F238E27FC236}">
                <a16:creationId xmlns:a16="http://schemas.microsoft.com/office/drawing/2014/main" id="{EB1240FF-1156-F646-9D12-5A3289A3B1E0}"/>
              </a:ext>
            </a:extLst>
          </p:cNvPr>
          <p:cNvSpPr txBox="1"/>
          <p:nvPr/>
        </p:nvSpPr>
        <p:spPr>
          <a:xfrm>
            <a:off x="5326834" y="3062775"/>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32748552</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15" name="TextBox 14">
            <a:extLst>
              <a:ext uri="{FF2B5EF4-FFF2-40B4-BE49-F238E27FC236}">
                <a16:creationId xmlns:a16="http://schemas.microsoft.com/office/drawing/2014/main" id="{E371B41D-3FB3-0E43-AA0C-A83F3A92CF7A}"/>
              </a:ext>
            </a:extLst>
          </p:cNvPr>
          <p:cNvSpPr txBox="1"/>
          <p:nvPr/>
        </p:nvSpPr>
        <p:spPr>
          <a:xfrm>
            <a:off x="5326834" y="3803004"/>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24752411</a:t>
            </a:r>
          </a:p>
        </p:txBody>
      </p:sp>
      <p:sp>
        <p:nvSpPr>
          <p:cNvPr id="19" name="TextBox 18">
            <a:extLst>
              <a:ext uri="{FF2B5EF4-FFF2-40B4-BE49-F238E27FC236}">
                <a16:creationId xmlns:a16="http://schemas.microsoft.com/office/drawing/2014/main" id="{BE6AEE14-DD18-1746-BF45-B5A141E30E5E}"/>
              </a:ext>
            </a:extLst>
          </p:cNvPr>
          <p:cNvSpPr txBox="1"/>
          <p:nvPr/>
        </p:nvSpPr>
        <p:spPr>
          <a:xfrm>
            <a:off x="5300899" y="4401617"/>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24415411</a:t>
            </a:r>
          </a:p>
        </p:txBody>
      </p:sp>
      <p:sp>
        <p:nvSpPr>
          <p:cNvPr id="20" name="TextBox 19">
            <a:extLst>
              <a:ext uri="{FF2B5EF4-FFF2-40B4-BE49-F238E27FC236}">
                <a16:creationId xmlns:a16="http://schemas.microsoft.com/office/drawing/2014/main" id="{21C5FB92-0E5F-1E4E-8A87-BA82FCA97045}"/>
              </a:ext>
            </a:extLst>
          </p:cNvPr>
          <p:cNvSpPr txBox="1"/>
          <p:nvPr/>
        </p:nvSpPr>
        <p:spPr>
          <a:xfrm>
            <a:off x="5300899" y="514184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32752124 </a:t>
            </a:r>
          </a:p>
        </p:txBody>
      </p:sp>
      <p:sp>
        <p:nvSpPr>
          <p:cNvPr id="16" name="TextBox 15">
            <a:extLst>
              <a:ext uri="{FF2B5EF4-FFF2-40B4-BE49-F238E27FC236}">
                <a16:creationId xmlns:a16="http://schemas.microsoft.com/office/drawing/2014/main" id="{A6098B65-CD83-2846-9D34-F0E6D8553A0F}"/>
              </a:ext>
            </a:extLst>
          </p:cNvPr>
          <p:cNvSpPr txBox="1"/>
          <p:nvPr/>
        </p:nvSpPr>
        <p:spPr>
          <a:xfrm>
            <a:off x="7739271" y="2833508"/>
            <a:ext cx="3536448" cy="2308324"/>
          </a:xfrm>
          <a:prstGeom prst="rect">
            <a:avLst/>
          </a:prstGeom>
          <a:noFill/>
        </p:spPr>
        <p:txBody>
          <a:bodyPr wrap="square" rtlCol="0">
            <a:spAutoFit/>
          </a:bodyPr>
          <a:lstStyle/>
          <a:p>
            <a:r>
              <a:rPr lang="en-US" sz="2400" dirty="0">
                <a:latin typeface="Linux Libertine" panose="02000503000000000000" pitchFamily="2" charset="0"/>
                <a:ea typeface="Linux Libertine" panose="02000503000000000000" pitchFamily="2" charset="0"/>
                <a:cs typeface="Linux Libertine" panose="02000503000000000000" pitchFamily="2" charset="0"/>
              </a:rPr>
              <a:t>Each gene has a 10% chance of changing </a:t>
            </a:r>
          </a:p>
          <a:p>
            <a:r>
              <a:rPr lang="en-US" sz="2400" dirty="0">
                <a:latin typeface="Linux Libertine" panose="02000503000000000000" pitchFamily="2" charset="0"/>
                <a:ea typeface="Linux Libertine" panose="02000503000000000000" pitchFamily="2" charset="0"/>
                <a:cs typeface="Linux Libertine" panose="02000503000000000000" pitchFamily="2" charset="0"/>
              </a:rPr>
              <a:t>(i.e. each character has a chance of being replaced by a different random number from 1 to 8).</a:t>
            </a:r>
            <a:endParaRPr lang="en-US" dirty="0">
              <a:latin typeface="Linux Libertine" panose="02000503000000000000" pitchFamily="2" charset="0"/>
              <a:ea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2752241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5: Randomly Mutate the Offspring</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endParaRPr lang="en-US" sz="2400"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p>
        </p:txBody>
      </p:sp>
      <p:sp>
        <p:nvSpPr>
          <p:cNvPr id="14" name="TextBox 13">
            <a:extLst>
              <a:ext uri="{FF2B5EF4-FFF2-40B4-BE49-F238E27FC236}">
                <a16:creationId xmlns:a16="http://schemas.microsoft.com/office/drawing/2014/main" id="{EB1240FF-1156-F646-9D12-5A3289A3B1E0}"/>
              </a:ext>
            </a:extLst>
          </p:cNvPr>
          <p:cNvSpPr txBox="1"/>
          <p:nvPr/>
        </p:nvSpPr>
        <p:spPr>
          <a:xfrm>
            <a:off x="5326834" y="3062775"/>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32748552</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15" name="TextBox 14">
            <a:extLst>
              <a:ext uri="{FF2B5EF4-FFF2-40B4-BE49-F238E27FC236}">
                <a16:creationId xmlns:a16="http://schemas.microsoft.com/office/drawing/2014/main" id="{E371B41D-3FB3-0E43-AA0C-A83F3A92CF7A}"/>
              </a:ext>
            </a:extLst>
          </p:cNvPr>
          <p:cNvSpPr txBox="1"/>
          <p:nvPr/>
        </p:nvSpPr>
        <p:spPr>
          <a:xfrm>
            <a:off x="5326834" y="3803004"/>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24752411</a:t>
            </a:r>
          </a:p>
        </p:txBody>
      </p:sp>
      <p:sp>
        <p:nvSpPr>
          <p:cNvPr id="19" name="TextBox 18">
            <a:extLst>
              <a:ext uri="{FF2B5EF4-FFF2-40B4-BE49-F238E27FC236}">
                <a16:creationId xmlns:a16="http://schemas.microsoft.com/office/drawing/2014/main" id="{BE6AEE14-DD18-1746-BF45-B5A141E30E5E}"/>
              </a:ext>
            </a:extLst>
          </p:cNvPr>
          <p:cNvSpPr txBox="1"/>
          <p:nvPr/>
        </p:nvSpPr>
        <p:spPr>
          <a:xfrm>
            <a:off x="5300899" y="4401617"/>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24415411</a:t>
            </a:r>
          </a:p>
        </p:txBody>
      </p:sp>
      <p:sp>
        <p:nvSpPr>
          <p:cNvPr id="20" name="TextBox 19">
            <a:extLst>
              <a:ext uri="{FF2B5EF4-FFF2-40B4-BE49-F238E27FC236}">
                <a16:creationId xmlns:a16="http://schemas.microsoft.com/office/drawing/2014/main" id="{21C5FB92-0E5F-1E4E-8A87-BA82FCA97045}"/>
              </a:ext>
            </a:extLst>
          </p:cNvPr>
          <p:cNvSpPr txBox="1"/>
          <p:nvPr/>
        </p:nvSpPr>
        <p:spPr>
          <a:xfrm>
            <a:off x="5300899" y="514184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32752124 </a:t>
            </a:r>
          </a:p>
        </p:txBody>
      </p:sp>
      <p:sp>
        <p:nvSpPr>
          <p:cNvPr id="16" name="TextBox 15">
            <a:extLst>
              <a:ext uri="{FF2B5EF4-FFF2-40B4-BE49-F238E27FC236}">
                <a16:creationId xmlns:a16="http://schemas.microsoft.com/office/drawing/2014/main" id="{A6098B65-CD83-2846-9D34-F0E6D8553A0F}"/>
              </a:ext>
            </a:extLst>
          </p:cNvPr>
          <p:cNvSpPr txBox="1"/>
          <p:nvPr/>
        </p:nvSpPr>
        <p:spPr>
          <a:xfrm>
            <a:off x="7739271" y="2833508"/>
            <a:ext cx="3536448" cy="2308324"/>
          </a:xfrm>
          <a:prstGeom prst="rect">
            <a:avLst/>
          </a:prstGeom>
          <a:noFill/>
        </p:spPr>
        <p:txBody>
          <a:bodyPr wrap="square" rtlCol="0">
            <a:spAutoFit/>
          </a:bodyPr>
          <a:lstStyle/>
          <a:p>
            <a:r>
              <a:rPr lang="en-US" sz="2400" dirty="0">
                <a:latin typeface="Linux Libertine" panose="02000503000000000000" pitchFamily="2" charset="0"/>
                <a:ea typeface="Linux Libertine" panose="02000503000000000000" pitchFamily="2" charset="0"/>
                <a:cs typeface="Linux Libertine" panose="02000503000000000000" pitchFamily="2" charset="0"/>
              </a:rPr>
              <a:t>Each gene has a 10% chance of changing </a:t>
            </a:r>
          </a:p>
          <a:p>
            <a:r>
              <a:rPr lang="en-US" sz="2400" dirty="0">
                <a:latin typeface="Linux Libertine" panose="02000503000000000000" pitchFamily="2" charset="0"/>
                <a:ea typeface="Linux Libertine" panose="02000503000000000000" pitchFamily="2" charset="0"/>
                <a:cs typeface="Linux Libertine" panose="02000503000000000000" pitchFamily="2" charset="0"/>
              </a:rPr>
              <a:t>(i.e. each character has a chance of being replaced by a different random number from 1 to 8).</a:t>
            </a:r>
            <a:endParaRPr lang="en-US" dirty="0">
              <a:latin typeface="Linux Libertine" panose="02000503000000000000" pitchFamily="2" charset="0"/>
              <a:ea typeface="Linux Libertine" panose="02000503000000000000" pitchFamily="2" charset="0"/>
              <a:cs typeface="Linux Libertine" panose="02000503000000000000" pitchFamily="2" charset="0"/>
            </a:endParaRPr>
          </a:p>
        </p:txBody>
      </p:sp>
      <p:sp>
        <p:nvSpPr>
          <p:cNvPr id="8" name="Rectangle 7">
            <a:extLst>
              <a:ext uri="{FF2B5EF4-FFF2-40B4-BE49-F238E27FC236}">
                <a16:creationId xmlns:a16="http://schemas.microsoft.com/office/drawing/2014/main" id="{4A3F6C02-D136-5749-A937-FB903FEEE4D1}"/>
              </a:ext>
            </a:extLst>
          </p:cNvPr>
          <p:cNvSpPr/>
          <p:nvPr/>
        </p:nvSpPr>
        <p:spPr>
          <a:xfrm>
            <a:off x="6347791" y="3062775"/>
            <a:ext cx="185531" cy="36622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8DA0E6C-EBBD-6E48-B7C3-682B1E2C681C}"/>
              </a:ext>
            </a:extLst>
          </p:cNvPr>
          <p:cNvSpPr/>
          <p:nvPr/>
        </p:nvSpPr>
        <p:spPr>
          <a:xfrm>
            <a:off x="5772774" y="5148070"/>
            <a:ext cx="185531" cy="36622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1C4255E-69A0-0A4F-BA28-9C800A8EB9B4}"/>
              </a:ext>
            </a:extLst>
          </p:cNvPr>
          <p:cNvSpPr/>
          <p:nvPr/>
        </p:nvSpPr>
        <p:spPr>
          <a:xfrm>
            <a:off x="6675783" y="4407841"/>
            <a:ext cx="185531" cy="36622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23335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5: Randomly Mutate the Offspring</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endParaRPr lang="en-US" sz="2400"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p>
        </p:txBody>
      </p:sp>
      <p:sp>
        <p:nvSpPr>
          <p:cNvPr id="14" name="TextBox 13">
            <a:extLst>
              <a:ext uri="{FF2B5EF4-FFF2-40B4-BE49-F238E27FC236}">
                <a16:creationId xmlns:a16="http://schemas.microsoft.com/office/drawing/2014/main" id="{EB1240FF-1156-F646-9D12-5A3289A3B1E0}"/>
              </a:ext>
            </a:extLst>
          </p:cNvPr>
          <p:cNvSpPr txBox="1"/>
          <p:nvPr/>
        </p:nvSpPr>
        <p:spPr>
          <a:xfrm>
            <a:off x="5326834" y="3062775"/>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32748152</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15" name="TextBox 14">
            <a:extLst>
              <a:ext uri="{FF2B5EF4-FFF2-40B4-BE49-F238E27FC236}">
                <a16:creationId xmlns:a16="http://schemas.microsoft.com/office/drawing/2014/main" id="{E371B41D-3FB3-0E43-AA0C-A83F3A92CF7A}"/>
              </a:ext>
            </a:extLst>
          </p:cNvPr>
          <p:cNvSpPr txBox="1"/>
          <p:nvPr/>
        </p:nvSpPr>
        <p:spPr>
          <a:xfrm>
            <a:off x="5326834" y="3803004"/>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24752411</a:t>
            </a:r>
          </a:p>
        </p:txBody>
      </p:sp>
      <p:sp>
        <p:nvSpPr>
          <p:cNvPr id="19" name="TextBox 18">
            <a:extLst>
              <a:ext uri="{FF2B5EF4-FFF2-40B4-BE49-F238E27FC236}">
                <a16:creationId xmlns:a16="http://schemas.microsoft.com/office/drawing/2014/main" id="{BE6AEE14-DD18-1746-BF45-B5A141E30E5E}"/>
              </a:ext>
            </a:extLst>
          </p:cNvPr>
          <p:cNvSpPr txBox="1"/>
          <p:nvPr/>
        </p:nvSpPr>
        <p:spPr>
          <a:xfrm>
            <a:off x="5300899" y="4401617"/>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24415417</a:t>
            </a:r>
          </a:p>
        </p:txBody>
      </p:sp>
      <p:sp>
        <p:nvSpPr>
          <p:cNvPr id="20" name="TextBox 19">
            <a:extLst>
              <a:ext uri="{FF2B5EF4-FFF2-40B4-BE49-F238E27FC236}">
                <a16:creationId xmlns:a16="http://schemas.microsoft.com/office/drawing/2014/main" id="{21C5FB92-0E5F-1E4E-8A87-BA82FCA97045}"/>
              </a:ext>
            </a:extLst>
          </p:cNvPr>
          <p:cNvSpPr txBox="1"/>
          <p:nvPr/>
        </p:nvSpPr>
        <p:spPr>
          <a:xfrm>
            <a:off x="5300899" y="514184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32252124 </a:t>
            </a:r>
          </a:p>
        </p:txBody>
      </p:sp>
      <p:sp>
        <p:nvSpPr>
          <p:cNvPr id="16" name="TextBox 15">
            <a:extLst>
              <a:ext uri="{FF2B5EF4-FFF2-40B4-BE49-F238E27FC236}">
                <a16:creationId xmlns:a16="http://schemas.microsoft.com/office/drawing/2014/main" id="{A6098B65-CD83-2846-9D34-F0E6D8553A0F}"/>
              </a:ext>
            </a:extLst>
          </p:cNvPr>
          <p:cNvSpPr txBox="1"/>
          <p:nvPr/>
        </p:nvSpPr>
        <p:spPr>
          <a:xfrm>
            <a:off x="7739271" y="2833508"/>
            <a:ext cx="3536448" cy="2308324"/>
          </a:xfrm>
          <a:prstGeom prst="rect">
            <a:avLst/>
          </a:prstGeom>
          <a:noFill/>
        </p:spPr>
        <p:txBody>
          <a:bodyPr wrap="square" rtlCol="0">
            <a:spAutoFit/>
          </a:bodyPr>
          <a:lstStyle/>
          <a:p>
            <a:r>
              <a:rPr lang="en-US" sz="2400" dirty="0">
                <a:latin typeface="Linux Libertine" panose="02000503000000000000" pitchFamily="2" charset="0"/>
                <a:ea typeface="Linux Libertine" panose="02000503000000000000" pitchFamily="2" charset="0"/>
                <a:cs typeface="Linux Libertine" panose="02000503000000000000" pitchFamily="2" charset="0"/>
              </a:rPr>
              <a:t>Each gene has a 10% chance of changing </a:t>
            </a:r>
          </a:p>
          <a:p>
            <a:r>
              <a:rPr lang="en-US" sz="2400" dirty="0">
                <a:latin typeface="Linux Libertine" panose="02000503000000000000" pitchFamily="2" charset="0"/>
                <a:ea typeface="Linux Libertine" panose="02000503000000000000" pitchFamily="2" charset="0"/>
                <a:cs typeface="Linux Libertine" panose="02000503000000000000" pitchFamily="2" charset="0"/>
              </a:rPr>
              <a:t>(i.e. each character has a chance of being replaced by a different random number from 1 to 8).</a:t>
            </a:r>
            <a:endParaRPr lang="en-US" dirty="0">
              <a:latin typeface="Linux Libertine" panose="02000503000000000000" pitchFamily="2" charset="0"/>
              <a:ea typeface="Linux Libertine" panose="02000503000000000000" pitchFamily="2" charset="0"/>
              <a:cs typeface="Linux Libertine" panose="02000503000000000000" pitchFamily="2" charset="0"/>
            </a:endParaRPr>
          </a:p>
        </p:txBody>
      </p:sp>
      <p:sp>
        <p:nvSpPr>
          <p:cNvPr id="8" name="Rectangle 7">
            <a:extLst>
              <a:ext uri="{FF2B5EF4-FFF2-40B4-BE49-F238E27FC236}">
                <a16:creationId xmlns:a16="http://schemas.microsoft.com/office/drawing/2014/main" id="{4A3F6C02-D136-5749-A937-FB903FEEE4D1}"/>
              </a:ext>
            </a:extLst>
          </p:cNvPr>
          <p:cNvSpPr/>
          <p:nvPr/>
        </p:nvSpPr>
        <p:spPr>
          <a:xfrm>
            <a:off x="6347791" y="3062775"/>
            <a:ext cx="185531" cy="36622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8DA0E6C-EBBD-6E48-B7C3-682B1E2C681C}"/>
              </a:ext>
            </a:extLst>
          </p:cNvPr>
          <p:cNvSpPr/>
          <p:nvPr/>
        </p:nvSpPr>
        <p:spPr>
          <a:xfrm>
            <a:off x="5772774" y="5148070"/>
            <a:ext cx="185531" cy="36622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1C4255E-69A0-0A4F-BA28-9C800A8EB9B4}"/>
              </a:ext>
            </a:extLst>
          </p:cNvPr>
          <p:cNvSpPr/>
          <p:nvPr/>
        </p:nvSpPr>
        <p:spPr>
          <a:xfrm>
            <a:off x="6675783" y="4407841"/>
            <a:ext cx="185531" cy="36622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8193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Step 6: Replace the population with its offspring.</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4" name="TextBox 3">
            <a:extLst>
              <a:ext uri="{FF2B5EF4-FFF2-40B4-BE49-F238E27FC236}">
                <a16:creationId xmlns:a16="http://schemas.microsoft.com/office/drawing/2014/main" id="{F7D3B49F-7C5E-3A40-A0B4-72E92FEA6F22}"/>
              </a:ext>
            </a:extLst>
          </p:cNvPr>
          <p:cNvSpPr txBox="1"/>
          <p:nvPr/>
        </p:nvSpPr>
        <p:spPr>
          <a:xfrm>
            <a:off x="742123" y="306277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24748552 </a:t>
            </a:r>
            <a:endParaRPr lang="en-US" sz="2400" dirty="0">
              <a:latin typeface="Helvetica" pitchFamily="2" charset="0"/>
              <a:ea typeface="Linux Libertine" panose="02000503000000000000" pitchFamily="2" charset="0"/>
              <a:cs typeface="Linux Libertine" panose="02000503000000000000" pitchFamily="2" charset="0"/>
            </a:endParaRPr>
          </a:p>
        </p:txBody>
      </p:sp>
      <p:sp>
        <p:nvSpPr>
          <p:cNvPr id="5" name="TextBox 4">
            <a:extLst>
              <a:ext uri="{FF2B5EF4-FFF2-40B4-BE49-F238E27FC236}">
                <a16:creationId xmlns:a16="http://schemas.microsoft.com/office/drawing/2014/main" id="{1E55B9E0-4BC1-AD43-8093-182A75D66593}"/>
              </a:ext>
            </a:extLst>
          </p:cNvPr>
          <p:cNvSpPr txBox="1"/>
          <p:nvPr/>
        </p:nvSpPr>
        <p:spPr>
          <a:xfrm>
            <a:off x="742123" y="3803005"/>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32752411 </a:t>
            </a:r>
          </a:p>
        </p:txBody>
      </p:sp>
      <p:sp>
        <p:nvSpPr>
          <p:cNvPr id="6" name="TextBox 5">
            <a:extLst>
              <a:ext uri="{FF2B5EF4-FFF2-40B4-BE49-F238E27FC236}">
                <a16:creationId xmlns:a16="http://schemas.microsoft.com/office/drawing/2014/main" id="{E066C42F-C2A1-0747-BCF2-33DD3CB88BB6}"/>
              </a:ext>
            </a:extLst>
          </p:cNvPr>
          <p:cNvSpPr txBox="1"/>
          <p:nvPr/>
        </p:nvSpPr>
        <p:spPr>
          <a:xfrm>
            <a:off x="742123" y="4543234"/>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24415124 </a:t>
            </a:r>
          </a:p>
        </p:txBody>
      </p:sp>
      <p:sp>
        <p:nvSpPr>
          <p:cNvPr id="7" name="TextBox 6">
            <a:extLst>
              <a:ext uri="{FF2B5EF4-FFF2-40B4-BE49-F238E27FC236}">
                <a16:creationId xmlns:a16="http://schemas.microsoft.com/office/drawing/2014/main" id="{AFA97174-B878-CF4F-BF70-99B27267376B}"/>
              </a:ext>
            </a:extLst>
          </p:cNvPr>
          <p:cNvSpPr txBox="1"/>
          <p:nvPr/>
        </p:nvSpPr>
        <p:spPr>
          <a:xfrm>
            <a:off x="767953" y="5283463"/>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32543213 </a:t>
            </a:r>
          </a:p>
        </p:txBody>
      </p:sp>
      <p:sp>
        <p:nvSpPr>
          <p:cNvPr id="14" name="TextBox 13">
            <a:extLst>
              <a:ext uri="{FF2B5EF4-FFF2-40B4-BE49-F238E27FC236}">
                <a16:creationId xmlns:a16="http://schemas.microsoft.com/office/drawing/2014/main" id="{EB1240FF-1156-F646-9D12-5A3289A3B1E0}"/>
              </a:ext>
            </a:extLst>
          </p:cNvPr>
          <p:cNvSpPr txBox="1"/>
          <p:nvPr/>
        </p:nvSpPr>
        <p:spPr>
          <a:xfrm>
            <a:off x="5326834" y="3062775"/>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32748152</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15" name="TextBox 14">
            <a:extLst>
              <a:ext uri="{FF2B5EF4-FFF2-40B4-BE49-F238E27FC236}">
                <a16:creationId xmlns:a16="http://schemas.microsoft.com/office/drawing/2014/main" id="{E371B41D-3FB3-0E43-AA0C-A83F3A92CF7A}"/>
              </a:ext>
            </a:extLst>
          </p:cNvPr>
          <p:cNvSpPr txBox="1"/>
          <p:nvPr/>
        </p:nvSpPr>
        <p:spPr>
          <a:xfrm>
            <a:off x="5326834" y="3803004"/>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24752411</a:t>
            </a:r>
          </a:p>
        </p:txBody>
      </p:sp>
      <p:sp>
        <p:nvSpPr>
          <p:cNvPr id="19" name="TextBox 18">
            <a:extLst>
              <a:ext uri="{FF2B5EF4-FFF2-40B4-BE49-F238E27FC236}">
                <a16:creationId xmlns:a16="http://schemas.microsoft.com/office/drawing/2014/main" id="{BE6AEE14-DD18-1746-BF45-B5A141E30E5E}"/>
              </a:ext>
            </a:extLst>
          </p:cNvPr>
          <p:cNvSpPr txBox="1"/>
          <p:nvPr/>
        </p:nvSpPr>
        <p:spPr>
          <a:xfrm>
            <a:off x="5300899" y="4401617"/>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24415417</a:t>
            </a:r>
          </a:p>
        </p:txBody>
      </p:sp>
      <p:sp>
        <p:nvSpPr>
          <p:cNvPr id="20" name="TextBox 19">
            <a:extLst>
              <a:ext uri="{FF2B5EF4-FFF2-40B4-BE49-F238E27FC236}">
                <a16:creationId xmlns:a16="http://schemas.microsoft.com/office/drawing/2014/main" id="{21C5FB92-0E5F-1E4E-8A87-BA82FCA97045}"/>
              </a:ext>
            </a:extLst>
          </p:cNvPr>
          <p:cNvSpPr txBox="1"/>
          <p:nvPr/>
        </p:nvSpPr>
        <p:spPr>
          <a:xfrm>
            <a:off x="5300899" y="5141846"/>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32252124 </a:t>
            </a:r>
          </a:p>
        </p:txBody>
      </p:sp>
      <p:grpSp>
        <p:nvGrpSpPr>
          <p:cNvPr id="12" name="Group 11">
            <a:extLst>
              <a:ext uri="{FF2B5EF4-FFF2-40B4-BE49-F238E27FC236}">
                <a16:creationId xmlns:a16="http://schemas.microsoft.com/office/drawing/2014/main" id="{77FCC16C-AC75-9341-99C9-C5E401527BD8}"/>
              </a:ext>
            </a:extLst>
          </p:cNvPr>
          <p:cNvGrpSpPr/>
          <p:nvPr/>
        </p:nvGrpSpPr>
        <p:grpSpPr>
          <a:xfrm>
            <a:off x="742123" y="2784212"/>
            <a:ext cx="1489633" cy="3168532"/>
            <a:chOff x="742123" y="2784212"/>
            <a:chExt cx="1489633" cy="3168532"/>
          </a:xfrm>
        </p:grpSpPr>
        <p:cxnSp>
          <p:nvCxnSpPr>
            <p:cNvPr id="9" name="Straight Connector 8">
              <a:extLst>
                <a:ext uri="{FF2B5EF4-FFF2-40B4-BE49-F238E27FC236}">
                  <a16:creationId xmlns:a16="http://schemas.microsoft.com/office/drawing/2014/main" id="{681AA2C2-6213-6C4B-8B99-FA1CA23C0ABE}"/>
                </a:ext>
              </a:extLst>
            </p:cNvPr>
            <p:cNvCxnSpPr/>
            <p:nvPr/>
          </p:nvCxnSpPr>
          <p:spPr>
            <a:xfrm>
              <a:off x="767953" y="2789695"/>
              <a:ext cx="1463803" cy="3163049"/>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6ECA2E6C-4A2C-0A42-983C-719D99A5919A}"/>
                </a:ext>
              </a:extLst>
            </p:cNvPr>
            <p:cNvCxnSpPr>
              <a:cxnSpLocks/>
            </p:cNvCxnSpPr>
            <p:nvPr/>
          </p:nvCxnSpPr>
          <p:spPr>
            <a:xfrm flipH="1">
              <a:off x="742123" y="2784212"/>
              <a:ext cx="1489633" cy="3168532"/>
            </a:xfrm>
            <a:prstGeom prst="line">
              <a:avLst/>
            </a:prstGeom>
            <a:ln w="38100">
              <a:solidFill>
                <a:srgbClr val="FF0000"/>
              </a:solidFill>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2070441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 Example –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The cycle of life continues anew: We check the fitness function results of these guys, see that none are solutions, and so we begin the process again!</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
        <p:nvSpPr>
          <p:cNvPr id="14" name="TextBox 13">
            <a:extLst>
              <a:ext uri="{FF2B5EF4-FFF2-40B4-BE49-F238E27FC236}">
                <a16:creationId xmlns:a16="http://schemas.microsoft.com/office/drawing/2014/main" id="{EB1240FF-1156-F646-9D12-5A3289A3B1E0}"/>
              </a:ext>
            </a:extLst>
          </p:cNvPr>
          <p:cNvSpPr txBox="1"/>
          <p:nvPr/>
        </p:nvSpPr>
        <p:spPr>
          <a:xfrm>
            <a:off x="834318" y="3198167"/>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32748152</a:t>
            </a:r>
            <a:endParaRPr lang="en-US" dirty="0">
              <a:latin typeface="Helvetica" pitchFamily="2" charset="0"/>
              <a:ea typeface="Linux Libertine" panose="02000503000000000000" pitchFamily="2" charset="0"/>
              <a:cs typeface="Linux Libertine" panose="02000503000000000000" pitchFamily="2" charset="0"/>
            </a:endParaRPr>
          </a:p>
        </p:txBody>
      </p:sp>
      <p:sp>
        <p:nvSpPr>
          <p:cNvPr id="15" name="TextBox 14">
            <a:extLst>
              <a:ext uri="{FF2B5EF4-FFF2-40B4-BE49-F238E27FC236}">
                <a16:creationId xmlns:a16="http://schemas.microsoft.com/office/drawing/2014/main" id="{E371B41D-3FB3-0E43-AA0C-A83F3A92CF7A}"/>
              </a:ext>
            </a:extLst>
          </p:cNvPr>
          <p:cNvSpPr txBox="1"/>
          <p:nvPr/>
        </p:nvSpPr>
        <p:spPr>
          <a:xfrm>
            <a:off x="834318" y="3938396"/>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24752411</a:t>
            </a:r>
          </a:p>
        </p:txBody>
      </p:sp>
      <p:sp>
        <p:nvSpPr>
          <p:cNvPr id="19" name="TextBox 18">
            <a:extLst>
              <a:ext uri="{FF2B5EF4-FFF2-40B4-BE49-F238E27FC236}">
                <a16:creationId xmlns:a16="http://schemas.microsoft.com/office/drawing/2014/main" id="{BE6AEE14-DD18-1746-BF45-B5A141E30E5E}"/>
              </a:ext>
            </a:extLst>
          </p:cNvPr>
          <p:cNvSpPr txBox="1"/>
          <p:nvPr/>
        </p:nvSpPr>
        <p:spPr>
          <a:xfrm>
            <a:off x="808383" y="4537009"/>
            <a:ext cx="1659429"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24415417</a:t>
            </a:r>
          </a:p>
        </p:txBody>
      </p:sp>
      <p:sp>
        <p:nvSpPr>
          <p:cNvPr id="20" name="TextBox 19">
            <a:extLst>
              <a:ext uri="{FF2B5EF4-FFF2-40B4-BE49-F238E27FC236}">
                <a16:creationId xmlns:a16="http://schemas.microsoft.com/office/drawing/2014/main" id="{21C5FB92-0E5F-1E4E-8A87-BA82FCA97045}"/>
              </a:ext>
            </a:extLst>
          </p:cNvPr>
          <p:cNvSpPr txBox="1"/>
          <p:nvPr/>
        </p:nvSpPr>
        <p:spPr>
          <a:xfrm>
            <a:off x="808383" y="5277238"/>
            <a:ext cx="1843774"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32252124 </a:t>
            </a:r>
          </a:p>
        </p:txBody>
      </p:sp>
    </p:spTree>
    <p:extLst>
      <p:ext uri="{BB962C8B-B14F-4D97-AF65-F5344CB8AC3E}">
        <p14:creationId xmlns:p14="http://schemas.microsoft.com/office/powerpoint/2010/main" val="2767074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742123" y="2103120"/>
            <a:ext cx="10641494" cy="3849624"/>
          </a:xfrm>
        </p:spPr>
        <p:txBody>
          <a:bodyPr>
            <a:normAutofit/>
          </a:bodyPr>
          <a:lstStyle/>
          <a:p>
            <a:r>
              <a:rPr lang="en-US" sz="2400" dirty="0">
                <a:latin typeface="Helvetica" pitchFamily="2" charset="0"/>
              </a:rPr>
              <a:t>As you might imagine…</a:t>
            </a:r>
          </a:p>
          <a:p>
            <a:endParaRPr lang="en-US" sz="2400" dirty="0">
              <a:latin typeface="Helvetica" pitchFamily="2" charset="0"/>
            </a:endParaRPr>
          </a:p>
          <a:p>
            <a:r>
              <a:rPr lang="en-US" sz="2400" dirty="0">
                <a:latin typeface="Helvetica" pitchFamily="2" charset="0"/>
              </a:rPr>
              <a:t>How you choose to represent the state, and how you define your fitness function, has a huge impact on the results.</a:t>
            </a:r>
          </a:p>
          <a:p>
            <a:endParaRPr lang="en-US" sz="2400" dirty="0">
              <a:latin typeface="Helvetica" pitchFamily="2" charset="0"/>
            </a:endParaRPr>
          </a:p>
          <a:p>
            <a:r>
              <a:rPr lang="en-US" sz="2400" dirty="0">
                <a:latin typeface="Helvetica" pitchFamily="2" charset="0"/>
              </a:rPr>
              <a:t>In general, genetic algorithms are good for optimization problems, and finding “useful blocks” or patterns of state.</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Tree>
    <p:extLst>
      <p:ext uri="{BB962C8B-B14F-4D97-AF65-F5344CB8AC3E}">
        <p14:creationId xmlns:p14="http://schemas.microsoft.com/office/powerpoint/2010/main" val="24359027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Algorithms – Fun Example</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p:txBody>
          <a:bodyPr>
            <a:normAutofit/>
          </a:bodyPr>
          <a:lstStyle/>
          <a:p>
            <a:r>
              <a:rPr lang="en-US" sz="2400" dirty="0">
                <a:latin typeface="Helvetica" pitchFamily="2" charset="0"/>
              </a:rPr>
              <a:t>Here is a fun example of watching a genetic algorithm make cool cars!</a:t>
            </a:r>
          </a:p>
          <a:p>
            <a:endParaRPr lang="en-US" sz="2400" dirty="0">
              <a:latin typeface="Helvetica" pitchFamily="2" charset="0"/>
            </a:endParaRPr>
          </a:p>
          <a:p>
            <a:r>
              <a:rPr lang="en-US" sz="2400" dirty="0">
                <a:latin typeface="Helvetica" pitchFamily="2" charset="0"/>
                <a:hlinkClick r:id="rId3"/>
              </a:rPr>
              <a:t>https://</a:t>
            </a:r>
            <a:r>
              <a:rPr lang="en-US" sz="2400" dirty="0" err="1">
                <a:latin typeface="Helvetica" pitchFamily="2" charset="0"/>
                <a:hlinkClick r:id="rId3"/>
              </a:rPr>
              <a:t>rednuht.org</a:t>
            </a:r>
            <a:r>
              <a:rPr lang="en-US" sz="2400" dirty="0">
                <a:latin typeface="Helvetica" pitchFamily="2" charset="0"/>
                <a:hlinkClick r:id="rId3"/>
              </a:rPr>
              <a:t>/genetic_cars_2/</a:t>
            </a:r>
            <a:endParaRPr lang="en-US" sz="2400" dirty="0">
              <a:latin typeface="Helvetica" pitchFamily="2" charset="0"/>
            </a:endParaRPr>
          </a:p>
        </p:txBody>
      </p:sp>
    </p:spTree>
    <p:extLst>
      <p:ext uri="{BB962C8B-B14F-4D97-AF65-F5344CB8AC3E}">
        <p14:creationId xmlns:p14="http://schemas.microsoft.com/office/powerpoint/2010/main" val="374103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1066799" y="2103120"/>
            <a:ext cx="10316817" cy="3849624"/>
          </a:xfrm>
        </p:spPr>
        <p:txBody>
          <a:bodyPr>
            <a:normAutofit/>
          </a:bodyPr>
          <a:lstStyle/>
          <a:p>
            <a:r>
              <a:rPr lang="en-US" sz="2400" dirty="0">
                <a:latin typeface="Helvetica" pitchFamily="2" charset="0"/>
              </a:rPr>
              <a:t>This is the heart of genetic algorithms!</a:t>
            </a:r>
          </a:p>
          <a:p>
            <a:endParaRPr lang="en-US" sz="2400" dirty="0">
              <a:latin typeface="Helvetica" pitchFamily="2" charset="0"/>
            </a:endParaRPr>
          </a:p>
          <a:p>
            <a:r>
              <a:rPr lang="en-US" sz="2400" dirty="0">
                <a:latin typeface="Helvetica" pitchFamily="2" charset="0"/>
              </a:rPr>
              <a:t>Just replace “Giraffe” with “state”!</a:t>
            </a:r>
          </a:p>
          <a:p>
            <a:endParaRPr lang="en-US" sz="2400" dirty="0">
              <a:latin typeface="Helvetica" pitchFamily="2" charset="0"/>
            </a:endParaRPr>
          </a:p>
          <a:p>
            <a:r>
              <a:rPr lang="en-US" sz="2400" dirty="0">
                <a:latin typeface="Helvetica" pitchFamily="2" charset="0"/>
              </a:rPr>
              <a:t>Just as two giraffes make a baby that has traits like its parents…</a:t>
            </a:r>
          </a:p>
          <a:p>
            <a:endParaRPr lang="en-US" sz="2400" dirty="0">
              <a:latin typeface="Helvetica" pitchFamily="2" charset="0"/>
            </a:endParaRPr>
          </a:p>
          <a:p>
            <a:r>
              <a:rPr lang="en-US" sz="2400" dirty="0">
                <a:latin typeface="Helvetica" pitchFamily="2" charset="0"/>
              </a:rPr>
              <a:t>Create a “baby” state who shares the traits of two “parent” states!</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Tree>
    <p:extLst>
      <p:ext uri="{BB962C8B-B14F-4D97-AF65-F5344CB8AC3E}">
        <p14:creationId xmlns:p14="http://schemas.microsoft.com/office/powerpoint/2010/main" val="1292294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Genetic Algorithms – Knowledge Representation</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1066799" y="2103120"/>
            <a:ext cx="10316817" cy="3849624"/>
          </a:xfrm>
        </p:spPr>
        <p:txBody>
          <a:bodyPr>
            <a:normAutofit fontScale="92500" lnSpcReduction="10000"/>
          </a:bodyPr>
          <a:lstStyle/>
          <a:p>
            <a:r>
              <a:rPr lang="en-US" sz="2400" dirty="0">
                <a:latin typeface="Helvetica" pitchFamily="2" charset="0"/>
              </a:rPr>
              <a:t>One of the trickier parts of using a Genetic Algorithm:</a:t>
            </a:r>
          </a:p>
          <a:p>
            <a:endParaRPr lang="en-US" sz="2400" dirty="0">
              <a:latin typeface="Helvetica" pitchFamily="2" charset="0"/>
            </a:endParaRPr>
          </a:p>
          <a:p>
            <a:pPr marL="0" indent="0" algn="ctr">
              <a:buNone/>
            </a:pPr>
            <a:r>
              <a:rPr lang="en-US" sz="2400" dirty="0">
                <a:latin typeface="Helvetica" pitchFamily="2" charset="0"/>
              </a:rPr>
              <a:t>You need to be able to represent a state as String</a:t>
            </a:r>
          </a:p>
          <a:p>
            <a:pPr marL="0" indent="0" algn="ctr">
              <a:buNone/>
            </a:pPr>
            <a:r>
              <a:rPr lang="en-US" sz="2400" dirty="0">
                <a:latin typeface="Helvetica" pitchFamily="2" charset="0"/>
              </a:rPr>
              <a:t>And every possible state needs to be a String of the same length.</a:t>
            </a:r>
          </a:p>
          <a:p>
            <a:pPr marL="0" indent="0" algn="ctr">
              <a:buNone/>
            </a:pPr>
            <a:endParaRPr lang="en-US" sz="2400" dirty="0">
              <a:latin typeface="Helvetica" pitchFamily="2" charset="0"/>
            </a:endParaRPr>
          </a:p>
          <a:p>
            <a:r>
              <a:rPr lang="en-US" sz="2400" dirty="0">
                <a:latin typeface="Helvetica" pitchFamily="2" charset="0"/>
              </a:rPr>
              <a:t>Frequently, this is a binary string (i.e., a bunch of 0s and 1s).</a:t>
            </a:r>
          </a:p>
          <a:p>
            <a:r>
              <a:rPr lang="en-US" sz="2400" dirty="0">
                <a:latin typeface="Helvetica" pitchFamily="2" charset="0"/>
              </a:rPr>
              <a:t>But doesn’t have to be!</a:t>
            </a:r>
          </a:p>
          <a:p>
            <a:pPr lvl="1"/>
            <a:r>
              <a:rPr lang="en-US" sz="2200" dirty="0">
                <a:latin typeface="Helvetica" pitchFamily="2" charset="0"/>
              </a:rPr>
              <a:t>Indeed, the example we see today won’t be.</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spTree>
    <p:extLst>
      <p:ext uri="{BB962C8B-B14F-4D97-AF65-F5344CB8AC3E}">
        <p14:creationId xmlns:p14="http://schemas.microsoft.com/office/powerpoint/2010/main" val="1968446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Knowledge Representation in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1066799" y="2103119"/>
            <a:ext cx="10316817" cy="4509951"/>
          </a:xfrm>
        </p:spPr>
        <p:txBody>
          <a:bodyPr>
            <a:normAutofit/>
          </a:bodyPr>
          <a:lstStyle/>
          <a:p>
            <a:r>
              <a:rPr lang="en-US" sz="2400" dirty="0">
                <a:latin typeface="Helvetica" pitchFamily="2" charset="0"/>
              </a:rPr>
              <a:t>Returning once again to the 8 Queens problem…</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pPr marL="0" indent="0">
              <a:buNone/>
            </a:pPr>
            <a:endParaRPr lang="en-US" sz="2400" dirty="0">
              <a:latin typeface="Helvetica" pitchFamily="2" charset="0"/>
            </a:endParaRPr>
          </a:p>
          <a:p>
            <a:r>
              <a:rPr lang="en-US" sz="2400" dirty="0">
                <a:latin typeface="Helvetica" pitchFamily="2" charset="0"/>
              </a:rPr>
              <a:t>What might be a nice way to represent board states as Strings?</a:t>
            </a:r>
          </a:p>
          <a:p>
            <a:pPr lvl="1"/>
            <a:r>
              <a:rPr lang="en-US" sz="2000" dirty="0">
                <a:latin typeface="Helvetica" pitchFamily="2" charset="0"/>
              </a:rPr>
              <a:t>Hint: What might a good length of these strings be?</a:t>
            </a: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4" name="Picture 2" descr="http://www.jinchess.com/chessboard/?p=----Q-----Q------------------QQ--Q-Q------------Q------Q--------">
            <a:extLst>
              <a:ext uri="{FF2B5EF4-FFF2-40B4-BE49-F238E27FC236}">
                <a16:creationId xmlns:a16="http://schemas.microsoft.com/office/drawing/2014/main" id="{DEC84E55-EFF9-0646-AF8F-BBE17EF8C3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716" y="2650210"/>
            <a:ext cx="2840567" cy="2840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4078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Knowledge Representation in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3698809" y="1701422"/>
            <a:ext cx="7659755" cy="4649274"/>
          </a:xfrm>
        </p:spPr>
        <p:txBody>
          <a:bodyPr>
            <a:normAutofit lnSpcReduction="10000"/>
          </a:bodyPr>
          <a:lstStyle/>
          <a:p>
            <a:r>
              <a:rPr lang="en-US" sz="2400" dirty="0">
                <a:latin typeface="Helvetica" pitchFamily="2" charset="0"/>
              </a:rPr>
              <a:t>Let’s say that each String is of length 8…</a:t>
            </a:r>
          </a:p>
          <a:p>
            <a:r>
              <a:rPr lang="en-US" sz="2400" dirty="0">
                <a:latin typeface="Helvetica" pitchFamily="2" charset="0"/>
              </a:rPr>
              <a:t>Let’s say that each character of the String is an integer between 1 and 8…</a:t>
            </a:r>
          </a:p>
          <a:p>
            <a:r>
              <a:rPr lang="en-US" sz="2400" dirty="0">
                <a:latin typeface="Helvetica" pitchFamily="2" charset="0"/>
              </a:rPr>
              <a:t>Let’s say that those integers correspond to the rows (Ranks) of the chessboard…</a:t>
            </a:r>
          </a:p>
          <a:p>
            <a:r>
              <a:rPr lang="en-US" sz="2400" dirty="0">
                <a:latin typeface="Helvetica" pitchFamily="2" charset="0"/>
              </a:rPr>
              <a:t>And that the positions of the characters represent the columns (File).</a:t>
            </a:r>
          </a:p>
          <a:p>
            <a:r>
              <a:rPr lang="en-US" sz="2400" dirty="0">
                <a:latin typeface="Helvetica" pitchFamily="2" charset="0"/>
              </a:rPr>
              <a:t>So the first character is the row the first queen is on, the second character is the row the second queen, etc.</a:t>
            </a: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pic>
        <p:nvPicPr>
          <p:cNvPr id="4" name="Picture 2" descr="http://www.jinchess.com/chessboard/?p=----Q-----Q------------------QQ--Q-Q------------Q------Q--------">
            <a:extLst>
              <a:ext uri="{FF2B5EF4-FFF2-40B4-BE49-F238E27FC236}">
                <a16:creationId xmlns:a16="http://schemas.microsoft.com/office/drawing/2014/main" id="{DEC84E55-EFF9-0646-AF8F-BBE17EF8C3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225" y="1754023"/>
            <a:ext cx="3048000" cy="304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8478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dissolv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dissolv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dissolve">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43D10-8F1A-0A4F-B881-3AEC7336F438}"/>
              </a:ext>
            </a:extLst>
          </p:cNvPr>
          <p:cNvSpPr>
            <a:spLocks noGrp="1"/>
          </p:cNvSpPr>
          <p:nvPr>
            <p:ph type="title"/>
          </p:nvPr>
        </p:nvSpPr>
        <p:spPr/>
        <p:txBody>
          <a:bodyPr/>
          <a:lstStyle/>
          <a:p>
            <a:r>
              <a:rPr lang="en-US" dirty="0">
                <a:latin typeface="Helvetica" pitchFamily="2" charset="0"/>
              </a:rPr>
              <a:t>Knowledge Representation in 8 Queens</a:t>
            </a:r>
          </a:p>
        </p:txBody>
      </p:sp>
      <p:sp>
        <p:nvSpPr>
          <p:cNvPr id="3" name="Content Placeholder 2">
            <a:extLst>
              <a:ext uri="{FF2B5EF4-FFF2-40B4-BE49-F238E27FC236}">
                <a16:creationId xmlns:a16="http://schemas.microsoft.com/office/drawing/2014/main" id="{EA0A034E-28F8-AA4F-920F-EAD2DD597D90}"/>
              </a:ext>
            </a:extLst>
          </p:cNvPr>
          <p:cNvSpPr>
            <a:spLocks noGrp="1"/>
          </p:cNvSpPr>
          <p:nvPr>
            <p:ph idx="1"/>
          </p:nvPr>
        </p:nvSpPr>
        <p:spPr>
          <a:xfrm>
            <a:off x="5493027" y="1783803"/>
            <a:ext cx="5453268" cy="3849624"/>
          </a:xfrm>
        </p:spPr>
        <p:txBody>
          <a:bodyPr>
            <a:normAutofit/>
          </a:bodyPr>
          <a:lstStyle/>
          <a:p>
            <a:r>
              <a:rPr lang="en-US" sz="2400" dirty="0">
                <a:latin typeface="Helvetica" pitchFamily="2" charset="0"/>
              </a:rPr>
              <a:t>So, how would we represent this board?</a:t>
            </a:r>
          </a:p>
          <a:p>
            <a:r>
              <a:rPr lang="en-US" sz="2400" dirty="0">
                <a:latin typeface="Helvetica" pitchFamily="2" charset="0"/>
              </a:rPr>
              <a:t>What would the first character of our String be?</a:t>
            </a:r>
          </a:p>
          <a:p>
            <a:endParaRPr lang="en-US" sz="2400" dirty="0">
              <a:latin typeface="Helvetica" pitchFamily="2" charset="0"/>
            </a:endParaRPr>
          </a:p>
          <a:p>
            <a:pPr marL="0" indent="0" algn="ctr">
              <a:buNone/>
            </a:pPr>
            <a:r>
              <a:rPr lang="en-US" sz="2400" dirty="0">
                <a:latin typeface="Courier New" panose="02070309020205020404" pitchFamily="49" charset="0"/>
                <a:cs typeface="Courier New" panose="02070309020205020404" pitchFamily="49" charset="0"/>
              </a:rPr>
              <a:t>    ???????? </a:t>
            </a:r>
          </a:p>
          <a:p>
            <a:pPr marL="0" indent="0">
              <a:buNone/>
            </a:pPr>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a:p>
            <a:endParaRPr lang="en-US" sz="2400" dirty="0">
              <a:latin typeface="Helvetica" pitchFamily="2" charset="0"/>
            </a:endParaRPr>
          </a:p>
        </p:txBody>
      </p:sp>
      <p:grpSp>
        <p:nvGrpSpPr>
          <p:cNvPr id="6" name="Group 5">
            <a:extLst>
              <a:ext uri="{FF2B5EF4-FFF2-40B4-BE49-F238E27FC236}">
                <a16:creationId xmlns:a16="http://schemas.microsoft.com/office/drawing/2014/main" id="{3920D3C1-0D85-3545-A11C-F9358599D764}"/>
              </a:ext>
            </a:extLst>
          </p:cNvPr>
          <p:cNvGrpSpPr/>
          <p:nvPr/>
        </p:nvGrpSpPr>
        <p:grpSpPr>
          <a:xfrm>
            <a:off x="709349" y="1601510"/>
            <a:ext cx="4604773" cy="4262308"/>
            <a:chOff x="1491227" y="1953098"/>
            <a:chExt cx="4604773" cy="4262308"/>
          </a:xfrm>
        </p:grpSpPr>
        <p:pic>
          <p:nvPicPr>
            <p:cNvPr id="4" name="Picture 2" descr="http://www.jinchess.com/chessboard/?p=----Q-----Q------------------QQ--Q-Q------------Q------Q--------">
              <a:extLst>
                <a:ext uri="{FF2B5EF4-FFF2-40B4-BE49-F238E27FC236}">
                  <a16:creationId xmlns:a16="http://schemas.microsoft.com/office/drawing/2014/main" id="{DEC84E55-EFF9-0646-AF8F-BBE17EF8C3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3694" y="1953099"/>
              <a:ext cx="4262306" cy="4262307"/>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a:extLst>
                <a:ext uri="{FF2B5EF4-FFF2-40B4-BE49-F238E27FC236}">
                  <a16:creationId xmlns:a16="http://schemas.microsoft.com/office/drawing/2014/main" id="{88E59D80-A22E-1F4C-A05A-5C4AC2F8A426}"/>
                </a:ext>
              </a:extLst>
            </p:cNvPr>
            <p:cNvSpPr txBox="1">
              <a:spLocks/>
            </p:cNvSpPr>
            <p:nvPr/>
          </p:nvSpPr>
          <p:spPr>
            <a:xfrm>
              <a:off x="1491227" y="1953098"/>
              <a:ext cx="2305878" cy="4262307"/>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US" sz="900" dirty="0">
                  <a:latin typeface="Helvetica" pitchFamily="2" charset="0"/>
                </a:rPr>
                <a:t>8</a:t>
              </a:r>
            </a:p>
            <a:p>
              <a:pPr marL="0" indent="0">
                <a:buNone/>
              </a:pPr>
              <a:endParaRPr lang="en-US" sz="900" dirty="0">
                <a:latin typeface="Helvetica" pitchFamily="2" charset="0"/>
              </a:endParaRPr>
            </a:p>
            <a:p>
              <a:pPr marL="0" indent="0">
                <a:buNone/>
              </a:pPr>
              <a:r>
                <a:rPr lang="en-US" sz="900" dirty="0">
                  <a:latin typeface="Helvetica" pitchFamily="2" charset="0"/>
                </a:rPr>
                <a:t>7</a:t>
              </a:r>
            </a:p>
            <a:p>
              <a:pPr marL="0" indent="0">
                <a:buNone/>
              </a:pPr>
              <a:endParaRPr lang="en-US" sz="900" dirty="0">
                <a:latin typeface="Helvetica" pitchFamily="2" charset="0"/>
              </a:endParaRPr>
            </a:p>
            <a:p>
              <a:pPr marL="0" indent="0">
                <a:buNone/>
              </a:pPr>
              <a:r>
                <a:rPr lang="en-US" sz="900" dirty="0">
                  <a:latin typeface="Helvetica" pitchFamily="2" charset="0"/>
                </a:rPr>
                <a:t>6</a:t>
              </a:r>
            </a:p>
            <a:p>
              <a:pPr marL="0" indent="0">
                <a:buNone/>
              </a:pPr>
              <a:endParaRPr lang="en-US" sz="900" dirty="0">
                <a:latin typeface="Helvetica" pitchFamily="2" charset="0"/>
              </a:endParaRPr>
            </a:p>
            <a:p>
              <a:pPr marL="0" indent="0">
                <a:buNone/>
              </a:pPr>
              <a:r>
                <a:rPr lang="en-US" sz="900" dirty="0">
                  <a:latin typeface="Helvetica" pitchFamily="2" charset="0"/>
                </a:rPr>
                <a:t>5</a:t>
              </a:r>
            </a:p>
            <a:p>
              <a:pPr marL="0" indent="0">
                <a:buNone/>
              </a:pPr>
              <a:endParaRPr lang="en-US" sz="900" dirty="0">
                <a:latin typeface="Helvetica" pitchFamily="2" charset="0"/>
              </a:endParaRPr>
            </a:p>
            <a:p>
              <a:pPr marL="0" indent="0">
                <a:buNone/>
              </a:pPr>
              <a:r>
                <a:rPr lang="en-US" sz="900" dirty="0">
                  <a:latin typeface="Helvetica" pitchFamily="2" charset="0"/>
                </a:rPr>
                <a:t>4</a:t>
              </a:r>
            </a:p>
            <a:p>
              <a:pPr marL="0" indent="0">
                <a:buNone/>
              </a:pPr>
              <a:endParaRPr lang="en-US" sz="900" dirty="0">
                <a:latin typeface="Helvetica" pitchFamily="2" charset="0"/>
              </a:endParaRPr>
            </a:p>
            <a:p>
              <a:pPr marL="0" indent="0">
                <a:buNone/>
              </a:pPr>
              <a:r>
                <a:rPr lang="en-US" sz="900" dirty="0">
                  <a:latin typeface="Helvetica" pitchFamily="2" charset="0"/>
                </a:rPr>
                <a:t>3</a:t>
              </a:r>
            </a:p>
            <a:p>
              <a:pPr marL="0" indent="0">
                <a:buNone/>
              </a:pPr>
              <a:endParaRPr lang="en-US" sz="900" dirty="0">
                <a:latin typeface="Helvetica" pitchFamily="2" charset="0"/>
              </a:endParaRPr>
            </a:p>
            <a:p>
              <a:pPr marL="0" indent="0">
                <a:buNone/>
              </a:pPr>
              <a:r>
                <a:rPr lang="en-US" sz="900" dirty="0">
                  <a:latin typeface="Helvetica" pitchFamily="2" charset="0"/>
                </a:rPr>
                <a:t>2</a:t>
              </a:r>
            </a:p>
            <a:p>
              <a:pPr marL="0" indent="0">
                <a:buNone/>
              </a:pPr>
              <a:endParaRPr lang="en-US" sz="900" dirty="0">
                <a:latin typeface="Helvetica" pitchFamily="2" charset="0"/>
              </a:endParaRPr>
            </a:p>
            <a:p>
              <a:pPr marL="0" indent="0">
                <a:buNone/>
              </a:pPr>
              <a:r>
                <a:rPr lang="en-US" sz="900" dirty="0">
                  <a:latin typeface="Helvetica" pitchFamily="2" charset="0"/>
                </a:rPr>
                <a:t>1</a:t>
              </a:r>
            </a:p>
          </p:txBody>
        </p:sp>
      </p:grpSp>
      <p:cxnSp>
        <p:nvCxnSpPr>
          <p:cNvPr id="8" name="Straight Arrow Connector 7">
            <a:extLst>
              <a:ext uri="{FF2B5EF4-FFF2-40B4-BE49-F238E27FC236}">
                <a16:creationId xmlns:a16="http://schemas.microsoft.com/office/drawing/2014/main" id="{6E6C276D-EA99-4F7B-BE4D-320ADF9E9F85}"/>
              </a:ext>
            </a:extLst>
          </p:cNvPr>
          <p:cNvCxnSpPr>
            <a:cxnSpLocks/>
          </p:cNvCxnSpPr>
          <p:nvPr/>
        </p:nvCxnSpPr>
        <p:spPr>
          <a:xfrm flipV="1">
            <a:off x="7956274" y="4740965"/>
            <a:ext cx="0" cy="8895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C8B280C-A3FA-4C40-BC11-8301AF295C50}"/>
              </a:ext>
            </a:extLst>
          </p:cNvPr>
          <p:cNvSpPr txBox="1"/>
          <p:nvPr/>
        </p:nvSpPr>
        <p:spPr>
          <a:xfrm>
            <a:off x="7414592" y="5587701"/>
            <a:ext cx="2701765" cy="369332"/>
          </a:xfrm>
          <a:prstGeom prst="rect">
            <a:avLst/>
          </a:prstGeom>
          <a:noFill/>
        </p:spPr>
        <p:txBody>
          <a:bodyPr wrap="none" rtlCol="0">
            <a:spAutoFit/>
          </a:bodyPr>
          <a:lstStyle/>
          <a:p>
            <a:r>
              <a:rPr lang="en-US" dirty="0"/>
              <a:t>row far left queen is on</a:t>
            </a:r>
          </a:p>
        </p:txBody>
      </p:sp>
    </p:spTree>
    <p:extLst>
      <p:ext uri="{BB962C8B-B14F-4D97-AF65-F5344CB8AC3E}">
        <p14:creationId xmlns:p14="http://schemas.microsoft.com/office/powerpoint/2010/main" val="380337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Office">
      <a:dk1>
        <a:srgbClr val="000000"/>
      </a:dk1>
      <a:lt1>
        <a:srgbClr val="FFFFFF"/>
      </a:lt1>
      <a:dk2>
        <a:srgbClr val="2E3948"/>
      </a:dk2>
      <a:lt2>
        <a:srgbClr val="E7E6E6"/>
      </a:lt2>
      <a:accent1>
        <a:srgbClr val="5A82CB"/>
      </a:accent1>
      <a:accent2>
        <a:srgbClr val="ED7D31"/>
      </a:accent2>
      <a:accent3>
        <a:srgbClr val="A3A3A3"/>
      </a:accent3>
      <a:accent4>
        <a:srgbClr val="CF9B00"/>
      </a:accent4>
      <a:accent5>
        <a:srgbClr val="5B9BD5"/>
      </a:accent5>
      <a:accent6>
        <a:srgbClr val="70AD47"/>
      </a:accent6>
      <a:hlink>
        <a:srgbClr val="D26012"/>
      </a:hlink>
      <a:folHlink>
        <a:srgbClr val="A9718D"/>
      </a:folHlink>
    </a:clrScheme>
    <a:fontScheme name="Savon">
      <a:majorFont>
        <a:latin typeface="Sagona Extra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agona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36944</TotalTime>
  <Words>4236</Words>
  <Application>Microsoft Macintosh PowerPoint</Application>
  <PresentationFormat>Widescreen</PresentationFormat>
  <Paragraphs>704</Paragraphs>
  <Slides>46</Slides>
  <Notes>37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Calibri</vt:lpstr>
      <vt:lpstr>Consolas</vt:lpstr>
      <vt:lpstr>Courier New</vt:lpstr>
      <vt:lpstr>Garamond</vt:lpstr>
      <vt:lpstr>Helvetica</vt:lpstr>
      <vt:lpstr>Linux Libertine</vt:lpstr>
      <vt:lpstr>Sagona Book</vt:lpstr>
      <vt:lpstr>Sagona ExtraLight</vt:lpstr>
      <vt:lpstr>SavonVTI</vt:lpstr>
      <vt:lpstr>Introduction to AI, Spring 2023  Genetic Algorithms</vt:lpstr>
      <vt:lpstr>Genetic Algorithms</vt:lpstr>
      <vt:lpstr>Natural Selection</vt:lpstr>
      <vt:lpstr>Natural Selection</vt:lpstr>
      <vt:lpstr>Genetic Algorithms</vt:lpstr>
      <vt:lpstr>Genetic Algorithms – Knowledge Representation</vt:lpstr>
      <vt:lpstr>Knowledge Representation in 8 Queens</vt:lpstr>
      <vt:lpstr>Knowledge Representation in 8 Queens</vt:lpstr>
      <vt:lpstr>Knowledge Representation in 8 Queens</vt:lpstr>
      <vt:lpstr>Knowledge Representation in 8 Queens</vt:lpstr>
      <vt:lpstr>Knowledge Representation in 8 Queens</vt:lpstr>
      <vt:lpstr>Knowledge Representation in 8 Queens</vt:lpstr>
      <vt:lpstr>Knowledge Representation in 8 Queens</vt:lpstr>
      <vt:lpstr>Knowledge Representation in 8 Queens</vt:lpstr>
      <vt:lpstr>Fitness Functions</vt:lpstr>
      <vt:lpstr>Fitness Function for 8 Queens Problem</vt:lpstr>
      <vt:lpstr>Fitness Function for 8 Queens Problem</vt:lpstr>
      <vt:lpstr>The General Genetic Algorithm</vt:lpstr>
      <vt:lpstr>The General Genetic Algorithm - Pseudocode</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 Example – 8 Queens</vt:lpstr>
      <vt:lpstr>Genetic Algorithms</vt:lpstr>
      <vt:lpstr>Genetic Algorithms – Fun Example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AI, SPR2020  Philsophical Underpinnings</dc:title>
  <dc:creator>Benjamin Michael Samuel</dc:creator>
  <cp:lastModifiedBy>Ben Samuel</cp:lastModifiedBy>
  <cp:revision>932</cp:revision>
  <dcterms:created xsi:type="dcterms:W3CDTF">2020-01-13T18:17:54Z</dcterms:created>
  <dcterms:modified xsi:type="dcterms:W3CDTF">2023-02-12T16:42:26Z</dcterms:modified>
</cp:coreProperties>
</file>